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8" r:id="rId5"/>
    <p:sldMasterId id="2147483713" r:id="rId6"/>
  </p:sldMasterIdLst>
  <p:notesMasterIdLst>
    <p:notesMasterId r:id="rId32"/>
  </p:notesMasterIdLst>
  <p:sldIdLst>
    <p:sldId id="278" r:id="rId7"/>
    <p:sldId id="282" r:id="rId8"/>
    <p:sldId id="281" r:id="rId9"/>
    <p:sldId id="258" r:id="rId10"/>
    <p:sldId id="294" r:id="rId11"/>
    <p:sldId id="291" r:id="rId12"/>
    <p:sldId id="293" r:id="rId13"/>
    <p:sldId id="295" r:id="rId14"/>
    <p:sldId id="292" r:id="rId15"/>
    <p:sldId id="259" r:id="rId16"/>
    <p:sldId id="260" r:id="rId17"/>
    <p:sldId id="261" r:id="rId18"/>
    <p:sldId id="263" r:id="rId19"/>
    <p:sldId id="266" r:id="rId20"/>
    <p:sldId id="268" r:id="rId21"/>
    <p:sldId id="271" r:id="rId22"/>
    <p:sldId id="299" r:id="rId23"/>
    <p:sldId id="283" r:id="rId24"/>
    <p:sldId id="284" r:id="rId25"/>
    <p:sldId id="289" r:id="rId26"/>
    <p:sldId id="296" r:id="rId27"/>
    <p:sldId id="285" r:id="rId28"/>
    <p:sldId id="286" r:id="rId29"/>
    <p:sldId id="275" r:id="rId30"/>
    <p:sldId id="27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Hilton" initials="JH" lastIdx="283" clrIdx="0">
    <p:extLst>
      <p:ext uri="{19B8F6BF-5375-455C-9EA6-DF929625EA0E}">
        <p15:presenceInfo xmlns:p15="http://schemas.microsoft.com/office/powerpoint/2012/main" userId="2b94daf8807868ce" providerId="Windows Live"/>
      </p:ext>
    </p:extLst>
  </p:cmAuthor>
  <p:cmAuthor id="2" name="Jennifer Tomlinson (SIDDALL)" initials="JT(" lastIdx="42" clrIdx="1">
    <p:extLst>
      <p:ext uri="{19B8F6BF-5375-455C-9EA6-DF929625EA0E}">
        <p15:presenceInfo xmlns:p15="http://schemas.microsoft.com/office/powerpoint/2012/main" userId="S-1-5-21-2127521184-1604012920-1887927527-216373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195"/>
    <a:srgbClr val="117492"/>
    <a:srgbClr val="EB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61296" autoAdjust="0"/>
  </p:normalViewPr>
  <p:slideViewPr>
    <p:cSldViewPr snapToGrid="0">
      <p:cViewPr varScale="1">
        <p:scale>
          <a:sx n="69" d="100"/>
          <a:sy n="69" d="100"/>
        </p:scale>
        <p:origin x="1656" y="60"/>
      </p:cViewPr>
      <p:guideLst/>
    </p:cSldViewPr>
  </p:slideViewPr>
  <p:notesTextViewPr>
    <p:cViewPr>
      <p:scale>
        <a:sx n="1" d="1"/>
        <a:sy n="1" d="1"/>
      </p:scale>
      <p:origin x="0" y="0"/>
    </p:cViewPr>
  </p:notesTextViewPr>
  <p:sorterViewPr>
    <p:cViewPr>
      <p:scale>
        <a:sx n="100" d="100"/>
        <a:sy n="100" d="100"/>
      </p:scale>
      <p:origin x="0" y="-6439"/>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093F62-86E6-4802-8548-6CD58BCE9B28}" type="datetimeFigureOut">
              <a:rPr lang="en-US" smtClean="0"/>
              <a:t>1/17/2018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0A49B3-58D0-4206-8283-35EE14567F5C}" type="slidenum">
              <a:rPr lang="en-US" smtClean="0"/>
              <a:t>‹#›</a:t>
            </a:fld>
            <a:endParaRPr lang="en-US" dirty="0"/>
          </a:p>
        </p:txBody>
      </p:sp>
    </p:spTree>
    <p:extLst>
      <p:ext uri="{BB962C8B-B14F-4D97-AF65-F5344CB8AC3E}">
        <p14:creationId xmlns:p14="http://schemas.microsoft.com/office/powerpoint/2010/main" val="3695823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A58614-4DF0-4F00-AC6F-3E92AEF4F8A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1046726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839423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9620360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3061660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11926312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915463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6022783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577506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17816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baseline="0"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32436280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A49B3-58D0-4206-8283-35EE14567F5C}" type="slidenum">
              <a:rPr lang="en-US" smtClean="0"/>
              <a:t>21</a:t>
            </a:fld>
            <a:endParaRPr lang="en-US" dirty="0"/>
          </a:p>
        </p:txBody>
      </p:sp>
    </p:spTree>
    <p:extLst>
      <p:ext uri="{BB962C8B-B14F-4D97-AF65-F5344CB8AC3E}">
        <p14:creationId xmlns:p14="http://schemas.microsoft.com/office/powerpoint/2010/main" val="3905275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val="4231275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4770022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8270794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19142234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3312818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843873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CADC3BAC-731A-49B8-B3C1-49DF33817E7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380890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E0A49B3-58D0-4206-8283-35EE14567F5C}" type="slidenum">
              <a:rPr lang="en-US" smtClean="0"/>
              <a:t>5</a:t>
            </a:fld>
            <a:endParaRPr lang="en-US" dirty="0"/>
          </a:p>
        </p:txBody>
      </p:sp>
    </p:spTree>
    <p:extLst>
      <p:ext uri="{BB962C8B-B14F-4D97-AF65-F5344CB8AC3E}">
        <p14:creationId xmlns:p14="http://schemas.microsoft.com/office/powerpoint/2010/main" val="609859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0A49B3-58D0-4206-8283-35EE14567F5C}" type="slidenum">
              <a:rPr lang="en-US" smtClean="0"/>
              <a:t>6</a:t>
            </a:fld>
            <a:endParaRPr lang="en-US" dirty="0"/>
          </a:p>
        </p:txBody>
      </p:sp>
    </p:spTree>
    <p:extLst>
      <p:ext uri="{BB962C8B-B14F-4D97-AF65-F5344CB8AC3E}">
        <p14:creationId xmlns:p14="http://schemas.microsoft.com/office/powerpoint/2010/main" val="131548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EE0A49B3-58D0-4206-8283-35EE14567F5C}" type="slidenum">
              <a:rPr lang="en-US" smtClean="0"/>
              <a:t>7</a:t>
            </a:fld>
            <a:endParaRPr lang="en-US" dirty="0"/>
          </a:p>
        </p:txBody>
      </p:sp>
    </p:spTree>
    <p:extLst>
      <p:ext uri="{BB962C8B-B14F-4D97-AF65-F5344CB8AC3E}">
        <p14:creationId xmlns:p14="http://schemas.microsoft.com/office/powerpoint/2010/main" val="19916304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10"/>
          </p:nvPr>
        </p:nvSpPr>
        <p:spPr/>
        <p:txBody>
          <a:bodyPr/>
          <a:lstStyle/>
          <a:p>
            <a:fld id="{EE0A49B3-58D0-4206-8283-35EE14567F5C}" type="slidenum">
              <a:rPr lang="en-US" smtClean="0"/>
              <a:t>8</a:t>
            </a:fld>
            <a:endParaRPr lang="en-US" dirty="0"/>
          </a:p>
        </p:txBody>
      </p:sp>
    </p:spTree>
    <p:extLst>
      <p:ext uri="{BB962C8B-B14F-4D97-AF65-F5344CB8AC3E}">
        <p14:creationId xmlns:p14="http://schemas.microsoft.com/office/powerpoint/2010/main" val="16994909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E0A49B3-58D0-4206-8283-35EE14567F5C}" type="slidenum">
              <a:rPr lang="en-US" smtClean="0"/>
              <a:t>9</a:t>
            </a:fld>
            <a:endParaRPr lang="en-US" dirty="0"/>
          </a:p>
        </p:txBody>
      </p:sp>
    </p:spTree>
    <p:extLst>
      <p:ext uri="{BB962C8B-B14F-4D97-AF65-F5344CB8AC3E}">
        <p14:creationId xmlns:p14="http://schemas.microsoft.com/office/powerpoint/2010/main" val="17942060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783"/>
            <a:ext cx="12192000" cy="6873565"/>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136033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5728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464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2988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40172177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1828577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5453785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6368814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22477429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097556" y="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1281733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9641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1998" cy="6865782"/>
          </a:xfrm>
          <a:prstGeom prst="rect">
            <a:avLst/>
          </a:prstGeom>
        </p:spPr>
      </p:pic>
      <p:sp>
        <p:nvSpPr>
          <p:cNvPr id="2" name="Rectangle 1"/>
          <p:cNvSpPr/>
          <p:nvPr userDrawn="1"/>
        </p:nvSpPr>
        <p:spPr bwMode="auto">
          <a:xfrm>
            <a:off x="5531493" y="2084186"/>
            <a:ext cx="6505882"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solidFill>
                  <a:schemeClr val="bg1"/>
                </a:soli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2650683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1110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87764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113659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3129930"/>
            <a:ext cx="7288295" cy="488568"/>
          </a:xfrm>
          <a:prstGeom prst="rect">
            <a:avLst/>
          </a:prstGeom>
        </p:spPr>
      </p:pic>
    </p:spTree>
    <p:extLst>
      <p:ext uri="{BB962C8B-B14F-4D97-AF65-F5344CB8AC3E}">
        <p14:creationId xmlns:p14="http://schemas.microsoft.com/office/powerpoint/2010/main" val="4095350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sp>
        <p:nvSpPr>
          <p:cNvPr id="8" name="Text Placeholder 2"/>
          <p:cNvSpPr>
            <a:spLocks noGrp="1"/>
          </p:cNvSpPr>
          <p:nvPr>
            <p:ph type="body" sz="quarter" idx="10"/>
          </p:nvPr>
        </p:nvSpPr>
        <p:spPr>
          <a:xfrm>
            <a:off x="297197" y="3429000"/>
            <a:ext cx="6604908" cy="333938"/>
          </a:xfrm>
        </p:spPr>
        <p:txBody>
          <a:bodyPr/>
          <a:lstStyle>
            <a:lvl1pPr marL="0" indent="0">
              <a:spcBef>
                <a:spcPts val="0"/>
              </a:spcBef>
              <a:buNone/>
              <a:defRPr sz="1078">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2526089"/>
            <a:ext cx="7288295" cy="488568"/>
          </a:xfrm>
          <a:prstGeom prst="rect">
            <a:avLst/>
          </a:prstGeom>
        </p:spPr>
      </p:pic>
    </p:spTree>
    <p:extLst>
      <p:ext uri="{BB962C8B-B14F-4D97-AF65-F5344CB8AC3E}">
        <p14:creationId xmlns:p14="http://schemas.microsoft.com/office/powerpoint/2010/main" val="84870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DONT US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atin typeface="+mn-lt"/>
              </a:defRPr>
            </a:lvl1pPr>
          </a:lstStyle>
          <a:p>
            <a:r>
              <a:rPr lang="en-US" dirty="0"/>
              <a:t>Click to edit Master title style</a:t>
            </a:r>
          </a:p>
        </p:txBody>
      </p:sp>
      <p:sp>
        <p:nvSpPr>
          <p:cNvPr id="4" name="Text Placeholder 3"/>
          <p:cNvSpPr>
            <a:spLocks noGrp="1"/>
          </p:cNvSpPr>
          <p:nvPr>
            <p:ph type="body" sz="quarter" idx="11"/>
          </p:nvPr>
        </p:nvSpPr>
        <p:spPr>
          <a:xfrm>
            <a:off x="269240" y="1189176"/>
            <a:ext cx="11655840" cy="2217338"/>
          </a:xfrm>
          <a:prstGeom prst="rect">
            <a:avLst/>
          </a:prstGeom>
        </p:spPr>
        <p:txBody>
          <a:bodyPr/>
          <a:lstStyle>
            <a:lvl1pPr marL="0" indent="0">
              <a:buNone/>
              <a:defRPr>
                <a:solidFill>
                  <a:srgbClr val="008272"/>
                </a:solidFill>
                <a:latin typeface="+mn-lt"/>
              </a:defRPr>
            </a:lvl1pPr>
            <a:lvl2pPr marL="28012" indent="0">
              <a:buNone/>
              <a:defRPr sz="2400"/>
            </a:lvl2pPr>
            <a:lvl3pPr marL="219428" indent="0">
              <a:buNone/>
              <a:defRPr sz="2400"/>
            </a:lvl3pPr>
            <a:lvl4pPr marL="466868" indent="0">
              <a:buNone/>
              <a:defRPr sz="2000"/>
            </a:lvl4pPr>
            <a:lvl5pPr marL="725201"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874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5400">
                <a:latin typeface="+mn-lt"/>
              </a:defRPr>
            </a:lvl1pPr>
          </a:lstStyle>
          <a:p>
            <a:r>
              <a:rPr lang="en-US" dirty="0"/>
              <a:t>Click to edit Master title style</a:t>
            </a:r>
          </a:p>
        </p:txBody>
      </p:sp>
      <p:sp>
        <p:nvSpPr>
          <p:cNvPr id="4" name="Text Placeholder 3"/>
          <p:cNvSpPr>
            <a:spLocks noGrp="1"/>
          </p:cNvSpPr>
          <p:nvPr>
            <p:ph type="body" sz="quarter" idx="11"/>
          </p:nvPr>
        </p:nvSpPr>
        <p:spPr>
          <a:xfrm>
            <a:off x="269240" y="1189176"/>
            <a:ext cx="11655840" cy="2217338"/>
          </a:xfrm>
        </p:spPr>
        <p:txBody>
          <a:bodyPr/>
          <a:lstStyle>
            <a:lvl1pPr marL="0" indent="0">
              <a:buNone/>
              <a:defRPr>
                <a:solidFill>
                  <a:srgbClr val="008272"/>
                </a:solidFill>
                <a:latin typeface="+mn-lt"/>
              </a:defRPr>
            </a:lvl1pPr>
            <a:lvl2pPr marL="28012" indent="0">
              <a:buNone/>
              <a:defRPr sz="2400"/>
            </a:lvl2pPr>
            <a:lvl3pPr marL="219428" indent="0">
              <a:buNone/>
              <a:defRPr sz="2400"/>
            </a:lvl3pPr>
            <a:lvl4pPr marL="466868" indent="0">
              <a:buNone/>
              <a:defRPr sz="2000"/>
            </a:lvl4pPr>
            <a:lvl5pPr marL="725201" indent="0">
              <a:buNone/>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4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Main Text slides - 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a:xfrm>
            <a:off x="584049" y="2"/>
            <a:ext cx="11406737" cy="708159"/>
          </a:xfrm>
          <a:prstGeom prst="rect">
            <a:avLst/>
          </a:prstGeom>
        </p:spPr>
        <p:txBody>
          <a:bodyPr anchor="ctr"/>
          <a:lstStyle>
            <a:lvl1pPr marL="0" indent="0" algn="l" defTabSz="609570" rtl="0" eaLnBrk="1" latinLnBrk="0" hangingPunct="1">
              <a:spcBef>
                <a:spcPct val="0"/>
              </a:spcBef>
              <a:buFont typeface="Arial" panose="020B0604020202020204" pitchFamily="34" charset="0"/>
              <a:buNone/>
              <a:defRPr lang="en-US" sz="3733" kern="1200" baseline="0" dirty="0">
                <a:solidFill>
                  <a:schemeClr val="bg1"/>
                </a:solidFill>
                <a:latin typeface="Arial"/>
                <a:ea typeface="+mj-ea"/>
                <a:cs typeface="Arial"/>
              </a:defRPr>
            </a:lvl1pPr>
          </a:lstStyle>
          <a:p>
            <a:r>
              <a:rPr lang="en-US" dirty="0"/>
              <a:t>Click to edit Master title style</a:t>
            </a:r>
          </a:p>
        </p:txBody>
      </p:sp>
      <p:sp>
        <p:nvSpPr>
          <p:cNvPr id="4" name="Text Placeholder 3"/>
          <p:cNvSpPr>
            <a:spLocks noGrp="1"/>
          </p:cNvSpPr>
          <p:nvPr>
            <p:ph type="body" sz="quarter" idx="11"/>
          </p:nvPr>
        </p:nvSpPr>
        <p:spPr>
          <a:xfrm>
            <a:off x="269240" y="1189177"/>
            <a:ext cx="11655840" cy="2217339"/>
          </a:xfrm>
          <a:prstGeom prst="rect">
            <a:avLst/>
          </a:prstGeom>
        </p:spPr>
        <p:txBody>
          <a:bodyPr/>
          <a:lstStyle>
            <a:lvl1pPr marL="0" indent="0">
              <a:buNone/>
              <a:defRPr>
                <a:solidFill>
                  <a:srgbClr val="00AFD7"/>
                </a:solidFill>
                <a:latin typeface="Arial" panose="020B0604020202020204" pitchFamily="34" charset="0"/>
                <a:cs typeface="Arial" panose="020B0604020202020204" pitchFamily="34" charset="0"/>
              </a:defRPr>
            </a:lvl1pPr>
            <a:lvl2pPr marL="28010" indent="0">
              <a:buNone/>
              <a:defRPr sz="2400">
                <a:solidFill>
                  <a:srgbClr val="9DACB3"/>
                </a:solidFill>
                <a:latin typeface="Arial" panose="020B0604020202020204" pitchFamily="34" charset="0"/>
                <a:cs typeface="Arial" panose="020B0604020202020204" pitchFamily="34" charset="0"/>
              </a:defRPr>
            </a:lvl2pPr>
            <a:lvl3pPr marL="219417" indent="0">
              <a:buNone/>
              <a:defRPr sz="2400">
                <a:solidFill>
                  <a:srgbClr val="9DACB3"/>
                </a:solidFill>
                <a:latin typeface="Arial" panose="020B0604020202020204" pitchFamily="34" charset="0"/>
                <a:cs typeface="Arial" panose="020B0604020202020204" pitchFamily="34" charset="0"/>
              </a:defRPr>
            </a:lvl3pPr>
            <a:lvl4pPr marL="466844" indent="0">
              <a:buNone/>
              <a:defRPr sz="2000">
                <a:solidFill>
                  <a:srgbClr val="9DACB3"/>
                </a:solidFill>
                <a:latin typeface="Arial" panose="020B0604020202020204" pitchFamily="34" charset="0"/>
                <a:cs typeface="Arial" panose="020B0604020202020204" pitchFamily="34" charset="0"/>
              </a:defRPr>
            </a:lvl4pPr>
            <a:lvl5pPr marL="725165" indent="0">
              <a:buNone/>
              <a:defRPr sz="2000">
                <a:solidFill>
                  <a:srgbClr val="9DACB3"/>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4959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783"/>
            <a:ext cx="12192000" cy="6873565"/>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a:t>Presentation </a:t>
            </a:r>
            <a:r>
              <a:rPr lang="en-US" dirty="0"/>
              <a:t>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135806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1998" cy="6865782"/>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solidFill>
                  <a:schemeClr val="bg1"/>
                </a:soli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3193800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973"/>
          </a:xfrm>
          <a:prstGeom prst="rect">
            <a:avLst/>
          </a:prstGeom>
        </p:spPr>
      </p:pic>
      <p:sp>
        <p:nvSpPr>
          <p:cNvPr id="5" name="Rectangle 4"/>
          <p:cNvSpPr/>
          <p:nvPr userDrawn="1"/>
        </p:nvSpPr>
        <p:spPr bwMode="auto">
          <a:xfrm>
            <a:off x="-1" y="2106936"/>
            <a:ext cx="4751363" cy="4752037"/>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543" y="5487867"/>
            <a:ext cx="1292142" cy="896551"/>
          </a:xfrm>
          <a:prstGeom prst="rect">
            <a:avLst/>
          </a:prstGeom>
        </p:spPr>
      </p:pic>
    </p:spTree>
    <p:extLst>
      <p:ext uri="{BB962C8B-B14F-4D97-AF65-F5344CB8AC3E}">
        <p14:creationId xmlns:p14="http://schemas.microsoft.com/office/powerpoint/2010/main" val="140080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973"/>
          </a:xfrm>
          <a:prstGeom prst="rect">
            <a:avLst/>
          </a:prstGeom>
        </p:spPr>
      </p:pic>
      <p:sp>
        <p:nvSpPr>
          <p:cNvPr id="5" name="Rectangle 4"/>
          <p:cNvSpPr/>
          <p:nvPr userDrawn="1"/>
        </p:nvSpPr>
        <p:spPr bwMode="auto">
          <a:xfrm>
            <a:off x="-1" y="2106936"/>
            <a:ext cx="4751363" cy="4752037"/>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543" y="5487867"/>
            <a:ext cx="1292142" cy="896551"/>
          </a:xfrm>
          <a:prstGeom prst="rect">
            <a:avLst/>
          </a:prstGeom>
        </p:spPr>
      </p:pic>
    </p:spTree>
    <p:extLst>
      <p:ext uri="{BB962C8B-B14F-4D97-AF65-F5344CB8AC3E}">
        <p14:creationId xmlns:p14="http://schemas.microsoft.com/office/powerpoint/2010/main" val="315489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37" y="454698"/>
            <a:ext cx="1061949" cy="736832"/>
          </a:xfrm>
          <a:prstGeom prst="rect">
            <a:avLst/>
          </a:prstGeom>
        </p:spPr>
      </p:pic>
    </p:spTree>
    <p:extLst>
      <p:ext uri="{BB962C8B-B14F-4D97-AF65-F5344CB8AC3E}">
        <p14:creationId xmlns:p14="http://schemas.microsoft.com/office/powerpoint/2010/main" val="1350658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69239" y="1189177"/>
            <a:ext cx="11653523" cy="1968540"/>
          </a:xfrm>
        </p:spPr>
        <p:txBody>
          <a:bodyPr/>
          <a:lstStyle>
            <a:lvl1pPr marL="0" indent="0">
              <a:buNone/>
              <a:defRPr/>
            </a:lvl1pPr>
            <a:lvl2pPr marL="0" indent="0">
              <a:buNone/>
              <a:defRPr sz="1961"/>
            </a:lvl2pPr>
            <a:lvl3pPr marL="222541" indent="0">
              <a:buNone/>
              <a:defRPr sz="1372"/>
            </a:lvl3pPr>
            <a:lvl4pPr marL="452862" indent="0">
              <a:buNone/>
              <a:defRPr sz="1372"/>
            </a:lvl4pPr>
            <a:lvl5pPr marL="673846" indent="0">
              <a:buNone/>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64900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6854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5171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79773"/>
          </a:xfrm>
        </p:spPr>
        <p:txBody>
          <a:bodyPr>
            <a:spAutoFit/>
          </a:bodyPr>
          <a:lstStyle>
            <a:lvl1pPr>
              <a:defRPr sz="3921">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17119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49327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329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3832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6850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45951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37" y="454698"/>
            <a:ext cx="1061949" cy="736832"/>
          </a:xfrm>
          <a:prstGeom prst="rect">
            <a:avLst/>
          </a:prstGeom>
        </p:spPr>
      </p:pic>
    </p:spTree>
    <p:extLst>
      <p:ext uri="{BB962C8B-B14F-4D97-AF65-F5344CB8AC3E}">
        <p14:creationId xmlns:p14="http://schemas.microsoft.com/office/powerpoint/2010/main" val="3248974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1938065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347888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118894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46744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406859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hasCustomPrompt="1"/>
          </p:nvPr>
        </p:nvSpPr>
        <p:spPr bwMode="ltGray">
          <a:xfrm>
            <a:off x="6097556" y="190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 </a:t>
            </a:r>
          </a:p>
        </p:txBody>
      </p:sp>
    </p:spTree>
    <p:extLst>
      <p:ext uri="{BB962C8B-B14F-4D97-AF65-F5344CB8AC3E}">
        <p14:creationId xmlns:p14="http://schemas.microsoft.com/office/powerpoint/2010/main" val="398897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107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770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410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88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69239" y="1189177"/>
            <a:ext cx="11653523" cy="1968540"/>
          </a:xfrm>
        </p:spPr>
        <p:txBody>
          <a:bodyPr/>
          <a:lstStyle>
            <a:lvl1pPr marL="0" indent="0">
              <a:buNone/>
              <a:defRPr/>
            </a:lvl1pPr>
            <a:lvl2pPr marL="0" indent="0">
              <a:buNone/>
              <a:defRPr sz="1961"/>
            </a:lvl2pPr>
            <a:lvl3pPr marL="222541" indent="0">
              <a:buNone/>
              <a:defRPr sz="1372"/>
            </a:lvl3pPr>
            <a:lvl4pPr marL="452862" indent="0">
              <a:buNone/>
              <a:defRPr sz="1372"/>
            </a:lvl4pPr>
            <a:lvl5pPr marL="673846" indent="0">
              <a:buNone/>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995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3129930"/>
            <a:ext cx="7288295" cy="488568"/>
          </a:xfrm>
          <a:prstGeom prst="rect">
            <a:avLst/>
          </a:prstGeom>
        </p:spPr>
      </p:pic>
    </p:spTree>
    <p:extLst>
      <p:ext uri="{BB962C8B-B14F-4D97-AF65-F5344CB8AC3E}">
        <p14:creationId xmlns:p14="http://schemas.microsoft.com/office/powerpoint/2010/main" val="184918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sp>
        <p:nvSpPr>
          <p:cNvPr id="8" name="Text Placeholder 2"/>
          <p:cNvSpPr>
            <a:spLocks noGrp="1"/>
          </p:cNvSpPr>
          <p:nvPr>
            <p:ph type="body" sz="quarter" idx="10"/>
          </p:nvPr>
        </p:nvSpPr>
        <p:spPr>
          <a:xfrm>
            <a:off x="297197" y="3429000"/>
            <a:ext cx="6604908" cy="333938"/>
          </a:xfrm>
        </p:spPr>
        <p:txBody>
          <a:bodyPr/>
          <a:lstStyle>
            <a:lvl1pPr marL="0" indent="0">
              <a:spcBef>
                <a:spcPts val="0"/>
              </a:spcBef>
              <a:buNone/>
              <a:defRPr sz="1078">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2526089"/>
            <a:ext cx="7288295" cy="488568"/>
          </a:xfrm>
          <a:prstGeom prst="rect">
            <a:avLst/>
          </a:prstGeom>
        </p:spPr>
      </p:pic>
    </p:spTree>
    <p:extLst>
      <p:ext uri="{BB962C8B-B14F-4D97-AF65-F5344CB8AC3E}">
        <p14:creationId xmlns:p14="http://schemas.microsoft.com/office/powerpoint/2010/main" val="252592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hoto">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783"/>
            <a:ext cx="12192000" cy="6873565"/>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a:t>Presentation </a:t>
            </a:r>
            <a:r>
              <a:rPr lang="en-US" dirty="0"/>
              <a:t>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88107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2" y="0"/>
            <a:ext cx="12191998" cy="6865782"/>
          </a:xfrm>
          <a:prstGeom prst="rect">
            <a:avLst/>
          </a:prstGeom>
        </p:spPr>
      </p:pic>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solidFill>
                  <a:schemeClr val="bg1"/>
                </a:soli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8212" y="5487867"/>
            <a:ext cx="1302804" cy="896552"/>
          </a:xfrm>
          <a:prstGeom prst="rect">
            <a:avLst/>
          </a:prstGeom>
        </p:spPr>
      </p:pic>
    </p:spTree>
    <p:extLst>
      <p:ext uri="{BB962C8B-B14F-4D97-AF65-F5344CB8AC3E}">
        <p14:creationId xmlns:p14="http://schemas.microsoft.com/office/powerpoint/2010/main" val="3811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Title Slide Photo">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12192000" cy="6858973"/>
          </a:xfrm>
          <a:prstGeom prst="rect">
            <a:avLst/>
          </a:prstGeom>
        </p:spPr>
      </p:pic>
      <p:sp>
        <p:nvSpPr>
          <p:cNvPr id="5" name="Rectangle 4"/>
          <p:cNvSpPr/>
          <p:nvPr userDrawn="1"/>
        </p:nvSpPr>
        <p:spPr bwMode="auto">
          <a:xfrm>
            <a:off x="-1" y="2106936"/>
            <a:ext cx="4751363" cy="4752037"/>
          </a:xfrm>
          <a:prstGeom prst="rect">
            <a:avLst/>
          </a:prstGeom>
          <a:gradFill flip="none" rotWithShape="1">
            <a:gsLst>
              <a:gs pos="86000">
                <a:schemeClr val="accent1">
                  <a:lumMod val="0"/>
                  <a:lumOff val="100000"/>
                  <a:alpha val="0"/>
                </a:schemeClr>
              </a:gs>
              <a:gs pos="0">
                <a:schemeClr val="tx1">
                  <a:lumMod val="50000"/>
                  <a:alpha val="39000"/>
                </a:schemeClr>
              </a:gs>
            </a:gsLst>
            <a:path path="rect">
              <a:fillToRect t="100000" r="100000"/>
            </a:path>
            <a:tileRect l="-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2" name="Rectangle 1"/>
          <p:cNvSpPr/>
          <p:nvPr userDrawn="1"/>
        </p:nvSpPr>
        <p:spPr bwMode="auto">
          <a:xfrm>
            <a:off x="5647725" y="2084172"/>
            <a:ext cx="6274974" cy="3586208"/>
          </a:xfrm>
          <a:prstGeom prst="rect">
            <a:avLst/>
          </a:prstGeom>
          <a:solidFill>
            <a:schemeClr val="tx2">
              <a:alpha val="8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79285" tIns="143428" rIns="179285" bIns="143428" numCol="1" spcCol="0" rtlCol="0" fromWordArt="0" anchor="t" anchorCtr="0" forceAA="0" compatLnSpc="1">
            <a:prstTxWarp prst="textNoShape">
              <a:avLst/>
            </a:prstTxWarp>
            <a:noAutofit/>
          </a:bodyPr>
          <a:lstStyle/>
          <a:p>
            <a:pPr algn="ctr" defTabSz="914102" fontAlgn="base">
              <a:lnSpc>
                <a:spcPct val="90000"/>
              </a:lnSpc>
              <a:spcBef>
                <a:spcPct val="0"/>
              </a:spcBef>
              <a:spcAft>
                <a:spcPct val="0"/>
              </a:spcAft>
            </a:pPr>
            <a:endParaRPr lang="en-US" sz="2353" dirty="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bwMode="auto">
          <a:xfrm>
            <a:off x="5647788" y="2084186"/>
            <a:ext cx="6276530" cy="1793104"/>
          </a:xfrm>
          <a:noFill/>
        </p:spPr>
        <p:txBody>
          <a:bodyPr lIns="146304" tIns="91440" rIns="146304" bIns="91440" anchor="t" anchorCtr="0"/>
          <a:lstStyle>
            <a:lvl1pPr>
              <a:defRPr sz="5294" spc="-98" baseline="0">
                <a:gradFill>
                  <a:gsLst>
                    <a:gs pos="72727">
                      <a:srgbClr val="FFFFFF"/>
                    </a:gs>
                    <a:gs pos="36000">
                      <a:srgbClr val="FFFFFF"/>
                    </a:gs>
                  </a:gsLst>
                  <a:lin ang="5400000" scaled="0"/>
                </a:gradFill>
              </a:defRPr>
            </a:lvl1pPr>
          </a:lstStyle>
          <a:p>
            <a:r>
              <a:rPr lang="en-US" dirty="0"/>
              <a:t>Presentation title</a:t>
            </a:r>
          </a:p>
        </p:txBody>
      </p:sp>
      <p:sp>
        <p:nvSpPr>
          <p:cNvPr id="3" name="Text Placeholder 2"/>
          <p:cNvSpPr>
            <a:spLocks noGrp="1"/>
          </p:cNvSpPr>
          <p:nvPr>
            <p:ph type="body" sz="quarter" idx="14" hasCustomPrompt="1"/>
          </p:nvPr>
        </p:nvSpPr>
        <p:spPr bwMode="auto">
          <a:xfrm>
            <a:off x="5646169" y="3877271"/>
            <a:ext cx="6276530" cy="1789991"/>
          </a:xfrm>
        </p:spPr>
        <p:txBody>
          <a:bodyPr tIns="109728" bIns="109728">
            <a:noAutofit/>
          </a:bodyPr>
          <a:lstStyle>
            <a:lvl1pPr marL="0" indent="0">
              <a:spcBef>
                <a:spcPts val="0"/>
              </a:spcBef>
              <a:buNone/>
              <a:defRPr sz="2647">
                <a:gradFill>
                  <a:gsLst>
                    <a:gs pos="72727">
                      <a:srgbClr val="FFFFFF"/>
                    </a:gs>
                    <a:gs pos="36000">
                      <a:srgbClr val="FFFFFF"/>
                    </a:gs>
                  </a:gsLst>
                  <a:lin ang="5400000" scaled="0"/>
                </a:gradFill>
              </a:defRPr>
            </a:lvl1pPr>
          </a:lstStyle>
          <a:p>
            <a:pPr lvl="0"/>
            <a:r>
              <a:rPr lang="en-US" dirty="0"/>
              <a:t>Speaker Name</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3543" y="5487867"/>
            <a:ext cx="1292142" cy="896551"/>
          </a:xfrm>
          <a:prstGeom prst="rect">
            <a:avLst/>
          </a:prstGeom>
        </p:spPr>
      </p:pic>
    </p:spTree>
    <p:extLst>
      <p:ext uri="{BB962C8B-B14F-4D97-AF65-F5344CB8AC3E}">
        <p14:creationId xmlns:p14="http://schemas.microsoft.com/office/powerpoint/2010/main" val="3659787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271104" y="3877271"/>
            <a:ext cx="6273418" cy="1794661"/>
          </a:xfrm>
          <a:noFill/>
        </p:spPr>
        <p:txBody>
          <a:bodyPr lIns="146304" tIns="109728" rIns="146304" bIns="109728">
            <a:noAutofit/>
          </a:bodyPr>
          <a:lstStyle>
            <a:lvl1pPr marL="0" indent="0">
              <a:spcBef>
                <a:spcPts val="0"/>
              </a:spcBef>
              <a:buNone/>
              <a:defRPr sz="3137" spc="0" baseline="0">
                <a:solidFill>
                  <a:schemeClr val="bg1"/>
                </a:solidFill>
                <a:latin typeface="+mj-lt"/>
              </a:defRPr>
            </a:lvl1pPr>
          </a:lstStyle>
          <a:p>
            <a:pPr lvl="0"/>
            <a:r>
              <a:rPr lang="en-US" dirty="0"/>
              <a:t>Speaker Name</a:t>
            </a:r>
          </a:p>
        </p:txBody>
      </p:sp>
      <p:sp>
        <p:nvSpPr>
          <p:cNvPr id="9" name="Title 1"/>
          <p:cNvSpPr>
            <a:spLocks noGrp="1"/>
          </p:cNvSpPr>
          <p:nvPr>
            <p:ph type="title" hasCustomPrompt="1"/>
          </p:nvPr>
        </p:nvSpPr>
        <p:spPr>
          <a:xfrm>
            <a:off x="269302" y="2075840"/>
            <a:ext cx="8067760" cy="1801436"/>
          </a:xfrm>
          <a:noFill/>
        </p:spPr>
        <p:txBody>
          <a:bodyPr lIns="146304" tIns="91440" rIns="146304" bIns="91440" anchor="t" anchorCtr="0"/>
          <a:lstStyle>
            <a:lvl1pPr>
              <a:defRPr sz="5294" spc="-98" baseline="0">
                <a:solidFill>
                  <a:schemeClr val="bg1"/>
                </a:solidFill>
              </a:defRPr>
            </a:lvl1pPr>
          </a:lstStyle>
          <a:p>
            <a:r>
              <a:rPr lang="en-US" dirty="0"/>
              <a:t>Presentation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5437" y="454698"/>
            <a:ext cx="1061949" cy="736832"/>
          </a:xfrm>
          <a:prstGeom prst="rect">
            <a:avLst/>
          </a:prstGeom>
        </p:spPr>
      </p:pic>
    </p:spTree>
    <p:extLst>
      <p:ext uri="{BB962C8B-B14F-4D97-AF65-F5344CB8AC3E}">
        <p14:creationId xmlns:p14="http://schemas.microsoft.com/office/powerpoint/2010/main" val="1706380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5" name="Content Placeholder 3"/>
          <p:cNvSpPr>
            <a:spLocks noGrp="1"/>
          </p:cNvSpPr>
          <p:nvPr>
            <p:ph sz="quarter" idx="11"/>
          </p:nvPr>
        </p:nvSpPr>
        <p:spPr>
          <a:xfrm>
            <a:off x="269239" y="1189177"/>
            <a:ext cx="11653523" cy="1968540"/>
          </a:xfrm>
        </p:spPr>
        <p:txBody>
          <a:bodyPr/>
          <a:lstStyle>
            <a:lvl1pPr marL="0" indent="0">
              <a:buNone/>
              <a:defRPr/>
            </a:lvl1pPr>
            <a:lvl2pPr marL="0" indent="0">
              <a:buNone/>
              <a:defRPr sz="1961"/>
            </a:lvl2pPr>
            <a:lvl3pPr marL="222541" indent="0">
              <a:buNone/>
              <a:defRPr sz="1372"/>
            </a:lvl3pPr>
            <a:lvl4pPr marL="452862" indent="0">
              <a:buNone/>
              <a:defRPr sz="1372"/>
            </a:lvl4pPr>
            <a:lvl5pPr marL="673846" indent="0">
              <a:buNone/>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5925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6854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392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79773"/>
          </a:xfrm>
        </p:spPr>
        <p:txBody>
          <a:bodyPr>
            <a:spAutoFit/>
          </a:bodyPr>
          <a:lstStyle>
            <a:lvl1pPr>
              <a:defRPr sz="3921">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89438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8164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ody: 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69239" y="1189177"/>
            <a:ext cx="11653523" cy="1968540"/>
          </a:xfrm>
        </p:spPr>
        <p:txBody>
          <a:bodyPr/>
          <a:lstStyle>
            <a:lvl1pPr marL="0" indent="0">
              <a:buNone/>
              <a:defRPr>
                <a:gradFill>
                  <a:gsLst>
                    <a:gs pos="1250">
                      <a:schemeClr val="tx1"/>
                    </a:gs>
                    <a:gs pos="99000">
                      <a:schemeClr val="tx1"/>
                    </a:gs>
                  </a:gsLst>
                  <a:lin ang="5400000" scaled="0"/>
                </a:gradFill>
              </a:defRPr>
            </a:lvl1pPr>
            <a:lvl2pPr marL="0" indent="0">
              <a:buFontTx/>
              <a:buNone/>
              <a:defRPr sz="1961"/>
            </a:lvl2pPr>
            <a:lvl3pPr marL="224097" indent="0">
              <a:buNone/>
              <a:defRPr/>
            </a:lvl3pPr>
            <a:lvl4pPr marL="448193" indent="0">
              <a:buNone/>
              <a:defRPr/>
            </a:lvl4pPr>
            <a:lvl5pPr marL="67229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9281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6106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2"/>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83714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wo Column Bullet text 1st level no color">
    <p:spTree>
      <p:nvGrpSpPr>
        <p:cNvPr id="1" name=""/>
        <p:cNvGrpSpPr/>
        <p:nvPr/>
      </p:nvGrpSpPr>
      <p:grpSpPr>
        <a:xfrm>
          <a:off x="0" y="0"/>
          <a:ext cx="0" cy="0"/>
          <a:chOff x="0" y="0"/>
          <a:chExt cx="0" cy="0"/>
        </a:xfrm>
      </p:grpSpPr>
      <p:sp>
        <p:nvSpPr>
          <p:cNvPr id="2" name="Title 1"/>
          <p:cNvSpPr>
            <a:spLocks noGrp="1"/>
          </p:cNvSpPr>
          <p:nvPr>
            <p:ph type="title"/>
          </p:nvPr>
        </p:nvSpPr>
        <p:spPr>
          <a:xfrm>
            <a:off x="269240" y="289511"/>
            <a:ext cx="11655840" cy="899665"/>
          </a:xfrm>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1"/>
          </p:nvPr>
        </p:nvSpPr>
        <p:spPr>
          <a:xfrm>
            <a:off x="6546533" y="1189176"/>
            <a:ext cx="5378548" cy="1914222"/>
          </a:xfrm>
        </p:spPr>
        <p:txBody>
          <a:bodyPr wrap="square">
            <a:spAutoFit/>
          </a:bodyPr>
          <a:lstStyle>
            <a:lvl1pPr marL="0" indent="0">
              <a:spcBef>
                <a:spcPts val="1200"/>
              </a:spcBef>
              <a:buClr>
                <a:schemeClr val="tx2"/>
              </a:buClr>
              <a:buFont typeface="Arial" pitchFamily="34" charset="0"/>
              <a:buNone/>
              <a:defRPr sz="3137">
                <a:solidFill>
                  <a:schemeClr val="tx1"/>
                </a:solidFill>
              </a:defRPr>
            </a:lvl1pPr>
            <a:lvl2pPr marL="227209" indent="-227209">
              <a:tabLst/>
              <a:defRPr sz="1961"/>
            </a:lvl2pPr>
            <a:lvl3pPr marL="390613" indent="-164960">
              <a:tabLst/>
              <a:defRPr sz="1372"/>
            </a:lvl3pPr>
            <a:lvl4pPr marL="563354" indent="-177410">
              <a:defRPr sz="1372"/>
            </a:lvl4pPr>
            <a:lvl5pPr marL="729871" indent="-164960">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51233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2648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sz="7058" spc="-98" baseline="0">
                <a:gradFill>
                  <a:gsLst>
                    <a:gs pos="0">
                      <a:schemeClr val="tx1"/>
                    </a:gs>
                    <a:gs pos="100000">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69240" y="3877277"/>
            <a:ext cx="9860674" cy="1793881"/>
          </a:xfrm>
          <a:noFill/>
        </p:spPr>
        <p:txBody>
          <a:bodyPr lIns="182880" tIns="146304" rIns="182880" bIns="146304">
            <a:noAutofit/>
          </a:bodyPr>
          <a:lstStyle>
            <a:lvl1pPr marL="0" indent="0">
              <a:spcBef>
                <a:spcPts val="0"/>
              </a:spcBef>
              <a:buNone/>
              <a:defRPr sz="3529" spc="0" baseline="0">
                <a:gradFill>
                  <a:gsLst>
                    <a:gs pos="0">
                      <a:schemeClr val="tx1"/>
                    </a:gs>
                    <a:gs pos="10000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309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0" y="1186356"/>
            <a:ext cx="9859116" cy="2697988"/>
          </a:xfrm>
          <a:noFill/>
        </p:spPr>
        <p:txBody>
          <a:bodyPr tIns="91440" bIns="91440" anchor="t" anchorCtr="0"/>
          <a:lstStyle>
            <a:lvl1pPr>
              <a:defRPr lang="en-US" sz="7058" b="0" kern="1200" cap="none" spc="-98" baseline="0" dirty="0">
                <a:ln w="3175">
                  <a:noFill/>
                </a:ln>
                <a:gradFill>
                  <a:gsLst>
                    <a:gs pos="0">
                      <a:schemeClr val="tx1"/>
                    </a:gs>
                    <a:gs pos="100000">
                      <a:schemeClr val="tx1"/>
                    </a:gs>
                  </a:gsLst>
                  <a:lin ang="5400000" scaled="0"/>
                </a:gradFill>
                <a:effectLst/>
                <a:latin typeface="+mj-lt"/>
                <a:ea typeface="+mn-ea"/>
                <a:cs typeface="Segoe UI" pitchFamily="34" charset="0"/>
              </a:defRPr>
            </a:lvl1pPr>
          </a:lstStyle>
          <a:p>
            <a:r>
              <a:rPr lang="en-US" dirty="0"/>
              <a:t>Video title</a:t>
            </a:r>
          </a:p>
        </p:txBody>
      </p:sp>
    </p:spTree>
    <p:extLst>
      <p:ext uri="{BB962C8B-B14F-4D97-AF65-F5344CB8AC3E}">
        <p14:creationId xmlns:p14="http://schemas.microsoft.com/office/powerpoint/2010/main" val="215373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Section Title Accent Color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65905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Section Title Accent Color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478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ection Title Accent Color 3">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39" y="2084172"/>
            <a:ext cx="11653523" cy="1158793"/>
          </a:xfrm>
          <a:noFill/>
        </p:spPr>
        <p:txBody>
          <a:bodyPr tIns="91440" bIns="91440" anchor="t" anchorCtr="0">
            <a:spAutoFit/>
          </a:bodyPr>
          <a:lstStyle>
            <a:lvl1pPr>
              <a:defRPr sz="7058" spc="-98"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7931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0-50 Right Photo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9241" y="1217195"/>
            <a:ext cx="5378548" cy="1973570"/>
          </a:xfrm>
        </p:spPr>
        <p:txBody>
          <a:bodyPr>
            <a:spAutoFit/>
          </a:bodyPr>
          <a:lstStyle>
            <a:lvl1pPr>
              <a:defRPr sz="647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hasCustomPrompt="1"/>
          </p:nvPr>
        </p:nvSpPr>
        <p:spPr bwMode="ltGray">
          <a:xfrm>
            <a:off x="6097556" y="1900"/>
            <a:ext cx="6094444" cy="6856100"/>
          </a:xfrm>
          <a:blipFill dpi="0" rotWithShape="1">
            <a:blip r:embed="rId2"/>
            <a:srcRect/>
            <a:stretch>
              <a:fillRect/>
            </a:stretch>
          </a:blipFill>
        </p:spPr>
        <p:txBody>
          <a:bodyPr tIns="548640" anchor="ctr" anchorCtr="0">
            <a:noAutofit/>
          </a:bodyPr>
          <a:lstStyle>
            <a:lvl1pPr marL="0" indent="0" algn="ctr">
              <a:buNone/>
              <a:defRPr sz="1568" b="1" cap="none" baseline="0">
                <a:gradFill>
                  <a:gsLst>
                    <a:gs pos="0">
                      <a:srgbClr val="FFFFFF"/>
                    </a:gs>
                    <a:gs pos="27000">
                      <a:srgbClr val="FFFFFF"/>
                    </a:gs>
                  </a:gsLst>
                  <a:lin ang="5400000" scaled="0"/>
                </a:gradFill>
                <a:latin typeface="+mn-lt"/>
              </a:defRPr>
            </a:lvl1pPr>
          </a:lstStyle>
          <a:p>
            <a:r>
              <a:rPr lang="en-US" dirty="0"/>
              <a:t> </a:t>
            </a:r>
          </a:p>
        </p:txBody>
      </p:sp>
    </p:spTree>
    <p:extLst>
      <p:ext uri="{BB962C8B-B14F-4D97-AF65-F5344CB8AC3E}">
        <p14:creationId xmlns:p14="http://schemas.microsoft.com/office/powerpoint/2010/main" val="3731061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 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69239" y="1189177"/>
            <a:ext cx="11653523" cy="1979773"/>
          </a:xfrm>
        </p:spPr>
        <p:txBody>
          <a:bodyPr>
            <a:spAutoFit/>
          </a:bodyPr>
          <a:lstStyle>
            <a:lvl1pPr>
              <a:defRPr sz="3921">
                <a:solidFill>
                  <a:schemeClr val="tx2"/>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lvl1pPr>
              <a:defRPr>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20119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233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lank Accent Color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04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Blank Accent Color 2">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755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Blank Accent Color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52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losing logo slid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50952" y="6068544"/>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Portions © Alliance For Channel Success. All rights reserved. ©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3129930"/>
            <a:ext cx="7288295" cy="488568"/>
          </a:xfrm>
          <a:prstGeom prst="rect">
            <a:avLst/>
          </a:prstGeom>
        </p:spPr>
      </p:pic>
    </p:spTree>
    <p:extLst>
      <p:ext uri="{BB962C8B-B14F-4D97-AF65-F5344CB8AC3E}">
        <p14:creationId xmlns:p14="http://schemas.microsoft.com/office/powerpoint/2010/main" val="2756626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Closing logo w-signature">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69240" y="6068545"/>
            <a:ext cx="11623331" cy="395317"/>
          </a:xfrm>
          <a:prstGeom prst="rect">
            <a:avLst/>
          </a:prstGeom>
          <a:noFill/>
          <a:ln w="12700">
            <a:noFill/>
            <a:miter lim="800000"/>
            <a:headEnd type="none" w="sm" len="sm"/>
            <a:tailEnd type="none" w="sm" len="sm"/>
          </a:ln>
          <a:effectLst/>
        </p:spPr>
        <p:txBody>
          <a:bodyPr vert="horz" wrap="square" lIns="179285" tIns="143428" rIns="179285" bIns="143428" numCol="1" anchor="t" anchorCtr="0" compatLnSpc="1">
            <a:prstTxWarp prst="textNoShape">
              <a:avLst/>
            </a:prstTxWarp>
            <a:spAutoFit/>
          </a:bodyPr>
          <a:lstStyle/>
          <a:p>
            <a:pPr defTabSz="913924" eaLnBrk="0" hangingPunct="0"/>
            <a:r>
              <a:rPr lang="en-US" sz="686" dirty="0">
                <a:gradFill>
                  <a:gsLst>
                    <a:gs pos="0">
                      <a:srgbClr val="505050"/>
                    </a:gs>
                    <a:gs pos="100000">
                      <a:srgbClr val="505050"/>
                    </a:gs>
                  </a:gsLst>
                  <a:lin ang="5400000" scaled="0"/>
                </a:gradFill>
                <a:cs typeface="Segoe UI" pitchFamily="34" charset="0"/>
              </a:rPr>
              <a:t>© Microsoft Corporation. All rights reserved.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invGray">
          <a:xfrm>
            <a:off x="10654361" y="6149501"/>
            <a:ext cx="1089427" cy="233404"/>
          </a:xfrm>
          <a:prstGeom prst="rect">
            <a:avLst/>
          </a:prstGeom>
        </p:spPr>
      </p:pic>
      <p:sp>
        <p:nvSpPr>
          <p:cNvPr id="8" name="Text Placeholder 2"/>
          <p:cNvSpPr>
            <a:spLocks noGrp="1"/>
          </p:cNvSpPr>
          <p:nvPr>
            <p:ph type="body" sz="quarter" idx="10"/>
          </p:nvPr>
        </p:nvSpPr>
        <p:spPr>
          <a:xfrm>
            <a:off x="297197" y="3429000"/>
            <a:ext cx="6604908" cy="333938"/>
          </a:xfrm>
        </p:spPr>
        <p:txBody>
          <a:bodyPr/>
          <a:lstStyle>
            <a:lvl1pPr marL="0" indent="0">
              <a:spcBef>
                <a:spcPts val="0"/>
              </a:spcBef>
              <a:buNone/>
              <a:defRPr sz="1078">
                <a:latin typeface="+mn-lt"/>
              </a:defRPr>
            </a:lvl1pPr>
          </a:lstStyle>
          <a:p>
            <a:pPr lvl="0"/>
            <a:r>
              <a:rPr lang="en-US" dirty="0"/>
              <a:t>Click to edit Master text styles</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370" y="2526089"/>
            <a:ext cx="7288295" cy="488568"/>
          </a:xfrm>
          <a:prstGeom prst="rect">
            <a:avLst/>
          </a:prstGeom>
        </p:spPr>
      </p:pic>
    </p:spTree>
    <p:extLst>
      <p:ext uri="{BB962C8B-B14F-4D97-AF65-F5344CB8AC3E}">
        <p14:creationId xmlns:p14="http://schemas.microsoft.com/office/powerpoint/2010/main" val="4098160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solidFill>
                  <a:schemeClr val="tx2"/>
                </a:solidFill>
              </a:defRPr>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17049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69241"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544214" y="1189176"/>
            <a:ext cx="5378548" cy="2484566"/>
          </a:xfrm>
        </p:spPr>
        <p:txBody>
          <a:bodyPr wrap="square">
            <a:spAutoFit/>
          </a:bodyPr>
          <a:lstStyle>
            <a:lvl1pPr marL="0" indent="0">
              <a:spcBef>
                <a:spcPts val="1200"/>
              </a:spcBef>
              <a:buClr>
                <a:schemeClr val="tx1"/>
              </a:buClr>
              <a:buFont typeface="Wingdings" pitchFamily="2" charset="2"/>
              <a:buNone/>
              <a:defRPr sz="3529"/>
            </a:lvl1pPr>
            <a:lvl2pPr marL="0" indent="0">
              <a:buNone/>
              <a:defRPr sz="1961"/>
            </a:lvl2pPr>
            <a:lvl3pPr marL="227209" indent="0">
              <a:buNone/>
              <a:tabLst/>
              <a:defRPr sz="1372"/>
            </a:lvl3pPr>
            <a:lvl4pPr marL="451306" indent="0">
              <a:buNone/>
              <a:defRPr sz="1372"/>
            </a:lvl4pPr>
            <a:lvl5pPr marL="672290" indent="0">
              <a:buNone/>
              <a:tabLst/>
              <a:defRPr sz="1372"/>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19643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theme" Target="../theme/theme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18" Type="http://schemas.openxmlformats.org/officeDocument/2006/relationships/slideLayout" Target="../slideLayouts/slideLayout69.xml"/><Relationship Id="rId3" Type="http://schemas.openxmlformats.org/officeDocument/2006/relationships/slideLayout" Target="../slideLayouts/slideLayout54.xml"/><Relationship Id="rId21" Type="http://schemas.openxmlformats.org/officeDocument/2006/relationships/slideLayout" Target="../slideLayouts/slideLayout72.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17" Type="http://schemas.openxmlformats.org/officeDocument/2006/relationships/slideLayout" Target="../slideLayouts/slideLayout68.xml"/><Relationship Id="rId25" Type="http://schemas.openxmlformats.org/officeDocument/2006/relationships/theme" Target="../theme/theme3.xml"/><Relationship Id="rId2" Type="http://schemas.openxmlformats.org/officeDocument/2006/relationships/slideLayout" Target="../slideLayouts/slideLayout53.xml"/><Relationship Id="rId16" Type="http://schemas.openxmlformats.org/officeDocument/2006/relationships/slideLayout" Target="../slideLayouts/slideLayout67.xml"/><Relationship Id="rId20" Type="http://schemas.openxmlformats.org/officeDocument/2006/relationships/slideLayout" Target="../slideLayouts/slideLayout71.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24" Type="http://schemas.openxmlformats.org/officeDocument/2006/relationships/slideLayout" Target="../slideLayouts/slideLayout75.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23" Type="http://schemas.openxmlformats.org/officeDocument/2006/relationships/slideLayout" Target="../slideLayouts/slideLayout74.xml"/><Relationship Id="rId10" Type="http://schemas.openxmlformats.org/officeDocument/2006/relationships/slideLayout" Target="../slideLayouts/slideLayout61.xml"/><Relationship Id="rId19" Type="http://schemas.openxmlformats.org/officeDocument/2006/relationships/slideLayout" Target="../slideLayouts/slideLayout70.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 Id="rId22" Type="http://schemas.openxmlformats.org/officeDocument/2006/relationships/slideLayout" Target="../slideLayouts/slideLayout7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2285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160399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2285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98264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240" y="289511"/>
            <a:ext cx="11655840" cy="89966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69241" y="1189178"/>
            <a:ext cx="11653521" cy="2022859"/>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586224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 id="2147483732" r:id="rId19"/>
    <p:sldLayoutId id="2147483733" r:id="rId20"/>
    <p:sldLayoutId id="2147483734" r:id="rId21"/>
    <p:sldLayoutId id="2147483735" r:id="rId22"/>
    <p:sldLayoutId id="2147483736" r:id="rId23"/>
    <p:sldLayoutId id="2147483737" r:id="rId2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367" rtl="0" eaLnBrk="1" latinLnBrk="0" hangingPunct="1">
        <a:lnSpc>
          <a:spcPct val="90000"/>
        </a:lnSpc>
        <a:spcBef>
          <a:spcPct val="0"/>
        </a:spcBef>
        <a:buNone/>
        <a:defRPr lang="en-US" sz="4705" b="0" kern="1200" cap="none" spc="-100" baseline="0" dirty="0" smtClean="0">
          <a:ln w="3175">
            <a:noFill/>
          </a:ln>
          <a:solidFill>
            <a:schemeClr val="tx2"/>
          </a:solidFill>
          <a:effectLst/>
          <a:latin typeface="+mj-lt"/>
          <a:ea typeface="+mn-ea"/>
          <a:cs typeface="Segoe UI" pitchFamily="34" charset="0"/>
        </a:defRPr>
      </a:lvl1pPr>
    </p:titleStyle>
    <p:body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p:bodyStyle>
    <p:otherStyle>
      <a:defPPr>
        <a:defRPr lang="en-US"/>
      </a:defPPr>
      <a:lvl1pPr marL="0" algn="l" defTabSz="914367" rtl="0" eaLnBrk="1" latinLnBrk="0" hangingPunct="1">
        <a:defRPr sz="1765" kern="1200">
          <a:solidFill>
            <a:schemeClr val="tx1"/>
          </a:solidFill>
          <a:latin typeface="+mn-lt"/>
          <a:ea typeface="+mn-ea"/>
          <a:cs typeface="+mn-cs"/>
        </a:defRPr>
      </a:lvl1pPr>
      <a:lvl2pPr marL="457183" algn="l" defTabSz="914367" rtl="0" eaLnBrk="1" latinLnBrk="0" hangingPunct="1">
        <a:defRPr sz="1765" kern="1200">
          <a:solidFill>
            <a:schemeClr val="tx1"/>
          </a:solidFill>
          <a:latin typeface="+mn-lt"/>
          <a:ea typeface="+mn-ea"/>
          <a:cs typeface="+mn-cs"/>
        </a:defRPr>
      </a:lvl2pPr>
      <a:lvl3pPr marL="914367" algn="l" defTabSz="914367" rtl="0" eaLnBrk="1" latinLnBrk="0" hangingPunct="1">
        <a:defRPr sz="1765" kern="1200">
          <a:solidFill>
            <a:schemeClr val="tx1"/>
          </a:solidFill>
          <a:latin typeface="+mn-lt"/>
          <a:ea typeface="+mn-ea"/>
          <a:cs typeface="+mn-cs"/>
        </a:defRPr>
      </a:lvl3pPr>
      <a:lvl4pPr marL="1371550" algn="l" defTabSz="914367" rtl="0" eaLnBrk="1" latinLnBrk="0" hangingPunct="1">
        <a:defRPr sz="1765" kern="1200">
          <a:solidFill>
            <a:schemeClr val="tx1"/>
          </a:solidFill>
          <a:latin typeface="+mn-lt"/>
          <a:ea typeface="+mn-ea"/>
          <a:cs typeface="+mn-cs"/>
        </a:defRPr>
      </a:lvl4pPr>
      <a:lvl5pPr marL="1828734" algn="l" defTabSz="914367" rtl="0" eaLnBrk="1" latinLnBrk="0" hangingPunct="1">
        <a:defRPr sz="1765" kern="1200">
          <a:solidFill>
            <a:schemeClr val="tx1"/>
          </a:solidFill>
          <a:latin typeface="+mn-lt"/>
          <a:ea typeface="+mn-ea"/>
          <a:cs typeface="+mn-cs"/>
        </a:defRPr>
      </a:lvl5pPr>
      <a:lvl6pPr marL="2285918" algn="l" defTabSz="914367" rtl="0" eaLnBrk="1" latinLnBrk="0" hangingPunct="1">
        <a:defRPr sz="1765" kern="1200">
          <a:solidFill>
            <a:schemeClr val="tx1"/>
          </a:solidFill>
          <a:latin typeface="+mn-lt"/>
          <a:ea typeface="+mn-ea"/>
          <a:cs typeface="+mn-cs"/>
        </a:defRPr>
      </a:lvl6pPr>
      <a:lvl7pPr marL="2743101" algn="l" defTabSz="914367" rtl="0" eaLnBrk="1" latinLnBrk="0" hangingPunct="1">
        <a:defRPr sz="1765" kern="1200">
          <a:solidFill>
            <a:schemeClr val="tx1"/>
          </a:solidFill>
          <a:latin typeface="+mn-lt"/>
          <a:ea typeface="+mn-ea"/>
          <a:cs typeface="+mn-cs"/>
        </a:defRPr>
      </a:lvl7pPr>
      <a:lvl8pPr marL="3200284" algn="l" defTabSz="914367" rtl="0" eaLnBrk="1" latinLnBrk="0" hangingPunct="1">
        <a:defRPr sz="1765" kern="1200">
          <a:solidFill>
            <a:schemeClr val="tx1"/>
          </a:solidFill>
          <a:latin typeface="+mn-lt"/>
          <a:ea typeface="+mn-ea"/>
          <a:cs typeface="+mn-cs"/>
        </a:defRPr>
      </a:lvl8pPr>
      <a:lvl9pPr marL="3657469" algn="l" defTabSz="914367" rtl="0" eaLnBrk="1" latinLnBrk="0" hangingPunct="1">
        <a:defRPr sz="176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
          <p15:clr>
            <a:srgbClr val="C35EA4"/>
          </p15:clr>
        </p15:guide>
        <p15:guide id="2" pos="7546">
          <p15:clr>
            <a:srgbClr val="C35EA4"/>
          </p15:clr>
        </p15:guide>
        <p15:guide id="3" orient="horz" pos="302">
          <p15:clr>
            <a:srgbClr val="C35EA4"/>
          </p15:clr>
        </p15:guide>
        <p15:guide id="4"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08320" y="2039112"/>
            <a:ext cx="6583680" cy="3539374"/>
          </a:xfrm>
        </p:spPr>
        <p:txBody>
          <a:bodyPr/>
          <a:lstStyle/>
          <a:p>
            <a:pPr>
              <a:lnSpc>
                <a:spcPct val="100000"/>
              </a:lnSpc>
              <a:spcBef>
                <a:spcPts val="600"/>
              </a:spcBef>
            </a:pPr>
            <a:r>
              <a:rPr lang="en-US" spc="-300" dirty="0"/>
              <a:t>Foundational Marketing:  </a:t>
            </a:r>
            <a:r>
              <a:rPr lang="en-US" dirty="0"/>
              <a:t>Value </a:t>
            </a:r>
            <a:r>
              <a:rPr lang="en-US"/>
              <a:t>Propositions and </a:t>
            </a:r>
            <a:r>
              <a:rPr lang="en-US" dirty="0"/>
              <a:t>Elevator Pitches</a:t>
            </a:r>
          </a:p>
        </p:txBody>
      </p:sp>
    </p:spTree>
    <p:extLst>
      <p:ext uri="{BB962C8B-B14F-4D97-AF65-F5344CB8AC3E}">
        <p14:creationId xmlns:p14="http://schemas.microsoft.com/office/powerpoint/2010/main" val="1021985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a:solidFill>
                  <a:schemeClr val="accent1"/>
                </a:solidFill>
              </a:rPr>
              <a:t>State the things you want prospects to know</a:t>
            </a:r>
            <a:endParaRPr lang="en-US" dirty="0"/>
          </a:p>
        </p:txBody>
      </p:sp>
      <p:sp>
        <p:nvSpPr>
          <p:cNvPr id="3" name="Text Placeholder 2"/>
          <p:cNvSpPr>
            <a:spLocks noGrp="1"/>
          </p:cNvSpPr>
          <p:nvPr>
            <p:ph type="body" sz="quarter" idx="10"/>
          </p:nvPr>
        </p:nvSpPr>
        <p:spPr>
          <a:xfrm>
            <a:off x="269239" y="1189177"/>
            <a:ext cx="11655841" cy="3823162"/>
          </a:xfrm>
        </p:spPr>
        <p:txBody>
          <a:bodyPr/>
          <a:lstStyle/>
          <a:p>
            <a:r>
              <a:rPr lang="en-US" dirty="0"/>
              <a:t>Articulate your specialty </a:t>
            </a:r>
          </a:p>
          <a:p>
            <a:r>
              <a:rPr lang="en-US" dirty="0"/>
              <a:t>Describe your “wow” factors</a:t>
            </a:r>
          </a:p>
          <a:p>
            <a:r>
              <a:rPr lang="en-US" dirty="0"/>
              <a:t>Make it memorable </a:t>
            </a:r>
          </a:p>
          <a:p>
            <a:r>
              <a:rPr lang="en-US" dirty="0"/>
              <a:t>Include vertical markets and segments</a:t>
            </a:r>
          </a:p>
          <a:p>
            <a:r>
              <a:rPr lang="en-US" dirty="0"/>
              <a:t>Include geographic location if appropriate</a:t>
            </a:r>
          </a:p>
        </p:txBody>
      </p:sp>
      <p:pic>
        <p:nvPicPr>
          <p:cNvPr id="5" name="Picture 4"/>
          <p:cNvPicPr>
            <a:picLocks noChangeAspect="1"/>
          </p:cNvPicPr>
          <p:nvPr/>
        </p:nvPicPr>
        <p:blipFill>
          <a:blip r:embed="rId3"/>
          <a:stretch>
            <a:fillRect/>
          </a:stretch>
        </p:blipFill>
        <p:spPr>
          <a:xfrm>
            <a:off x="9545057" y="2151480"/>
            <a:ext cx="2615411" cy="4706520"/>
          </a:xfrm>
          <a:prstGeom prst="rect">
            <a:avLst/>
          </a:prstGeom>
        </p:spPr>
      </p:pic>
    </p:spTree>
    <p:extLst>
      <p:ext uri="{BB962C8B-B14F-4D97-AF65-F5344CB8AC3E}">
        <p14:creationId xmlns:p14="http://schemas.microsoft.com/office/powerpoint/2010/main" val="3263965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911" b="29018"/>
          <a:stretch/>
        </p:blipFill>
        <p:spPr>
          <a:xfrm>
            <a:off x="7132320" y="1189177"/>
            <a:ext cx="4758466" cy="3527643"/>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en-US" dirty="0"/>
              <a:t>Chances are you already have value props</a:t>
            </a:r>
          </a:p>
        </p:txBody>
      </p:sp>
      <p:sp>
        <p:nvSpPr>
          <p:cNvPr id="3" name="Text Placeholder 2"/>
          <p:cNvSpPr>
            <a:spLocks noGrp="1"/>
          </p:cNvSpPr>
          <p:nvPr>
            <p:ph type="body" sz="quarter" idx="10"/>
          </p:nvPr>
        </p:nvSpPr>
        <p:spPr>
          <a:xfrm>
            <a:off x="269239" y="1189177"/>
            <a:ext cx="11653523" cy="4655313"/>
          </a:xfrm>
        </p:spPr>
        <p:txBody>
          <a:bodyPr/>
          <a:lstStyle/>
          <a:p>
            <a:r>
              <a:rPr lang="en-US" dirty="0"/>
              <a:t>Do they need refreshing?</a:t>
            </a:r>
          </a:p>
          <a:p>
            <a:r>
              <a:rPr lang="en-US" sz="2000" dirty="0"/>
              <a:t>Do they resonate with current prospects?</a:t>
            </a:r>
          </a:p>
          <a:p>
            <a:r>
              <a:rPr lang="en-US" sz="2000" dirty="0"/>
              <a:t>Do they still help close sales opportunities?</a:t>
            </a:r>
          </a:p>
          <a:p>
            <a:r>
              <a:rPr lang="en-US" sz="2000" dirty="0"/>
              <a:t>Do they still attract new prospective buyers?</a:t>
            </a:r>
          </a:p>
          <a:p>
            <a:r>
              <a:rPr lang="en-US" sz="2000" dirty="0"/>
              <a:t>Do they generate sales leads?</a:t>
            </a:r>
          </a:p>
          <a:p>
            <a:pPr lvl="1"/>
            <a:endParaRPr lang="en-US" dirty="0"/>
          </a:p>
          <a:p>
            <a:pPr lvl="1"/>
            <a:endParaRPr lang="en-US" dirty="0"/>
          </a:p>
          <a:p>
            <a:pPr lvl="1"/>
            <a:endParaRPr lang="en-US" dirty="0"/>
          </a:p>
          <a:p>
            <a:r>
              <a:rPr lang="en-US" dirty="0">
                <a:solidFill>
                  <a:schemeClr val="accent1"/>
                </a:solidFill>
              </a:rPr>
              <a:t>Use the four magic questions to create or update</a:t>
            </a:r>
          </a:p>
        </p:txBody>
      </p:sp>
    </p:spTree>
    <p:extLst>
      <p:ext uri="{BB962C8B-B14F-4D97-AF65-F5344CB8AC3E}">
        <p14:creationId xmlns:p14="http://schemas.microsoft.com/office/powerpoint/2010/main" val="193702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01593" y="1746504"/>
            <a:ext cx="4173029" cy="3129772"/>
          </a:xfrm>
          <a:prstGeom prst="rect">
            <a:avLst/>
          </a:prstGeom>
        </p:spPr>
      </p:pic>
      <p:sp>
        <p:nvSpPr>
          <p:cNvPr id="2" name="Title 1"/>
          <p:cNvSpPr>
            <a:spLocks noGrp="1"/>
          </p:cNvSpPr>
          <p:nvPr>
            <p:ph type="title"/>
          </p:nvPr>
        </p:nvSpPr>
        <p:spPr/>
        <p:txBody>
          <a:bodyPr/>
          <a:lstStyle/>
          <a:p>
            <a:r>
              <a:rPr lang="en-US" dirty="0"/>
              <a:t>The four magic questions</a:t>
            </a:r>
          </a:p>
        </p:txBody>
      </p:sp>
      <p:sp>
        <p:nvSpPr>
          <p:cNvPr id="3" name="Text Placeholder 2"/>
          <p:cNvSpPr>
            <a:spLocks noGrp="1"/>
          </p:cNvSpPr>
          <p:nvPr>
            <p:ph type="body" sz="quarter" idx="10"/>
          </p:nvPr>
        </p:nvSpPr>
        <p:spPr>
          <a:xfrm>
            <a:off x="536448" y="1380744"/>
            <a:ext cx="6071616" cy="2915991"/>
          </a:xfrm>
        </p:spPr>
        <p:txBody>
          <a:bodyPr/>
          <a:lstStyle/>
          <a:p>
            <a:pPr marL="742950" indent="-742950">
              <a:buFont typeface="+mj-lt"/>
              <a:buAutoNum type="arabicPeriod"/>
            </a:pPr>
            <a:r>
              <a:rPr lang="en-US" sz="3600" spc="-150" dirty="0"/>
              <a:t>What do your clients love about your company?</a:t>
            </a:r>
          </a:p>
          <a:p>
            <a:pPr marL="742950" indent="-742950">
              <a:buFont typeface="+mj-lt"/>
              <a:buAutoNum type="arabicPeriod"/>
            </a:pPr>
            <a:r>
              <a:rPr lang="en-US" sz="3600" spc="-150" dirty="0"/>
              <a:t>What kept them awake at night that you solved?</a:t>
            </a:r>
          </a:p>
          <a:p>
            <a:pPr marL="742950" indent="-742950">
              <a:buFont typeface="+mj-lt"/>
              <a:buAutoNum type="arabicPeriod"/>
            </a:pPr>
            <a:r>
              <a:rPr lang="en-US" sz="3600" spc="-150" dirty="0"/>
              <a:t>What would they change about your company?</a:t>
            </a:r>
          </a:p>
          <a:p>
            <a:pPr marL="742950" indent="-742950">
              <a:buFont typeface="+mj-lt"/>
              <a:buAutoNum type="arabicPeriod"/>
            </a:pPr>
            <a:r>
              <a:rPr lang="en-US" sz="3600" spc="-150" dirty="0"/>
              <a:t>What are competitors doing that clients wish you did?</a:t>
            </a:r>
          </a:p>
        </p:txBody>
      </p:sp>
    </p:spTree>
    <p:extLst>
      <p:ext uri="{BB962C8B-B14F-4D97-AF65-F5344CB8AC3E}">
        <p14:creationId xmlns:p14="http://schemas.microsoft.com/office/powerpoint/2010/main" val="1680540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70688" y="283464"/>
          <a:ext cx="11521440" cy="6369812"/>
        </p:xfrm>
        <a:graphic>
          <a:graphicData uri="http://schemas.openxmlformats.org/drawingml/2006/table">
            <a:tbl>
              <a:tblPr firstRow="1">
                <a:tableStyleId>{5C22544A-7EE6-4342-B048-85BDC9FD1C3A}</a:tableStyleId>
              </a:tblPr>
              <a:tblGrid>
                <a:gridCol w="11521440">
                  <a:extLst>
                    <a:ext uri="{9D8B030D-6E8A-4147-A177-3AD203B41FA5}">
                      <a16:colId xmlns:a16="http://schemas.microsoft.com/office/drawing/2014/main" val="20000"/>
                    </a:ext>
                  </a:extLst>
                </a:gridCol>
              </a:tblGrid>
              <a:tr h="370840">
                <a:tc>
                  <a:txBody>
                    <a:bodyPr/>
                    <a:lstStyle/>
                    <a:p>
                      <a:r>
                        <a:rPr lang="en-US" sz="2400" b="0" dirty="0">
                          <a:latin typeface="+mj-lt"/>
                        </a:rPr>
                        <a:t>Client name:</a:t>
                      </a:r>
                    </a:p>
                  </a:txBody>
                  <a:tcP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370840">
                <a:tc>
                  <a:txBody>
                    <a:bodyPr/>
                    <a:lstStyle/>
                    <a:p>
                      <a:r>
                        <a:rPr lang="en-US" dirty="0">
                          <a:solidFill>
                            <a:schemeClr val="tx2"/>
                          </a:solidFill>
                          <a:latin typeface="+mj-lt"/>
                        </a:rPr>
                        <a:t>1. What do you love about 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432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74320">
                <a:tc>
                  <a:txBody>
                    <a:bodyPr/>
                    <a:lstStyle/>
                    <a:p>
                      <a:r>
                        <a:rPr lang="en-US" dirty="0">
                          <a:solidFill>
                            <a:schemeClr val="tx2"/>
                          </a:solidFill>
                          <a:latin typeface="+mj-lt"/>
                        </a:rPr>
                        <a:t>2. What keeps you awake at night and how</a:t>
                      </a:r>
                      <a:r>
                        <a:rPr lang="en-US" baseline="0" dirty="0">
                          <a:solidFill>
                            <a:schemeClr val="tx2"/>
                          </a:solidFill>
                          <a:latin typeface="+mj-lt"/>
                        </a:rPr>
                        <a:t> do we help you sleep?</a:t>
                      </a:r>
                      <a:endParaRPr lang="en-US" dirty="0">
                        <a:solidFill>
                          <a:schemeClr val="tx2"/>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r>
                        <a:rPr lang="en-US" dirty="0">
                          <a:solidFill>
                            <a:schemeClr val="tx2"/>
                          </a:solidFill>
                          <a:latin typeface="+mj-lt"/>
                        </a:rPr>
                        <a:t>3. If you were CEO of our company what would you change?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70840">
                <a:tc>
                  <a:txBody>
                    <a:bodyPr/>
                    <a:lstStyle/>
                    <a:p>
                      <a:r>
                        <a:rPr lang="en-US" dirty="0">
                          <a:solidFill>
                            <a:schemeClr val="tx2"/>
                          </a:solidFill>
                          <a:latin typeface="+mj-lt"/>
                        </a:rPr>
                        <a:t>4. What is our competition doing that you wish we would do?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370840">
                <a:tc>
                  <a:txBody>
                    <a:bodyPr/>
                    <a:lstStyle/>
                    <a:p>
                      <a:endParaRPr lang="en-US"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82340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4807"/>
          <a:stretch/>
        </p:blipFill>
        <p:spPr>
          <a:xfrm>
            <a:off x="8656320" y="3100758"/>
            <a:ext cx="2875169" cy="334166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en-US" dirty="0"/>
              <a:t>Focus on the first two magic questions</a:t>
            </a:r>
          </a:p>
        </p:txBody>
      </p:sp>
      <p:sp>
        <p:nvSpPr>
          <p:cNvPr id="3" name="Text Placeholder 2"/>
          <p:cNvSpPr>
            <a:spLocks noGrp="1"/>
          </p:cNvSpPr>
          <p:nvPr>
            <p:ph type="body" sz="quarter" idx="10"/>
          </p:nvPr>
        </p:nvSpPr>
        <p:spPr>
          <a:xfrm>
            <a:off x="269239" y="1189177"/>
            <a:ext cx="11653523" cy="3823162"/>
          </a:xfrm>
        </p:spPr>
        <p:txBody>
          <a:bodyPr/>
          <a:lstStyle/>
          <a:p>
            <a:pPr marL="742950" indent="-742950">
              <a:buFont typeface="+mj-lt"/>
              <a:buAutoNum type="arabicPeriod"/>
            </a:pPr>
            <a:r>
              <a:rPr lang="en-US" dirty="0"/>
              <a:t>What do clients love about your company?</a:t>
            </a:r>
          </a:p>
          <a:p>
            <a:pPr marL="742950" indent="-742950">
              <a:buFont typeface="+mj-lt"/>
              <a:buAutoNum type="arabicPeriod"/>
            </a:pPr>
            <a:r>
              <a:rPr lang="en-US" dirty="0"/>
              <a:t>What kept them awake at night that you solved?</a:t>
            </a:r>
          </a:p>
          <a:p>
            <a:endParaRPr lang="en-US" dirty="0"/>
          </a:p>
          <a:p>
            <a:r>
              <a:rPr lang="en-US" dirty="0"/>
              <a:t>Have your team vote on responses</a:t>
            </a:r>
          </a:p>
          <a:p>
            <a:r>
              <a:rPr lang="en-US" dirty="0"/>
              <a:t>Analyze winning responses</a:t>
            </a:r>
          </a:p>
        </p:txBody>
      </p:sp>
    </p:spTree>
    <p:extLst>
      <p:ext uri="{BB962C8B-B14F-4D97-AF65-F5344CB8AC3E}">
        <p14:creationId xmlns:p14="http://schemas.microsoft.com/office/powerpoint/2010/main" val="3550171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335281" y="502920"/>
          <a:ext cx="11521440" cy="5943600"/>
        </p:xfrm>
        <a:graphic>
          <a:graphicData uri="http://schemas.openxmlformats.org/drawingml/2006/table">
            <a:tbl>
              <a:tblPr firstRow="1" bandRow="1">
                <a:tableStyleId>{5C22544A-7EE6-4342-B048-85BDC9FD1C3A}</a:tableStyleId>
              </a:tblPr>
              <a:tblGrid>
                <a:gridCol w="6254238">
                  <a:extLst>
                    <a:ext uri="{9D8B030D-6E8A-4147-A177-3AD203B41FA5}">
                      <a16:colId xmlns:a16="http://schemas.microsoft.com/office/drawing/2014/main" val="20000"/>
                    </a:ext>
                  </a:extLst>
                </a:gridCol>
                <a:gridCol w="877867">
                  <a:extLst>
                    <a:ext uri="{9D8B030D-6E8A-4147-A177-3AD203B41FA5}">
                      <a16:colId xmlns:a16="http://schemas.microsoft.com/office/drawing/2014/main" val="20001"/>
                    </a:ext>
                  </a:extLst>
                </a:gridCol>
                <a:gridCol w="877867">
                  <a:extLst>
                    <a:ext uri="{9D8B030D-6E8A-4147-A177-3AD203B41FA5}">
                      <a16:colId xmlns:a16="http://schemas.microsoft.com/office/drawing/2014/main" val="20002"/>
                    </a:ext>
                  </a:extLst>
                </a:gridCol>
                <a:gridCol w="877867">
                  <a:extLst>
                    <a:ext uri="{9D8B030D-6E8A-4147-A177-3AD203B41FA5}">
                      <a16:colId xmlns:a16="http://schemas.microsoft.com/office/drawing/2014/main" val="20003"/>
                    </a:ext>
                  </a:extLst>
                </a:gridCol>
                <a:gridCol w="877867">
                  <a:extLst>
                    <a:ext uri="{9D8B030D-6E8A-4147-A177-3AD203B41FA5}">
                      <a16:colId xmlns:a16="http://schemas.microsoft.com/office/drawing/2014/main" val="20004"/>
                    </a:ext>
                  </a:extLst>
                </a:gridCol>
                <a:gridCol w="877867">
                  <a:extLst>
                    <a:ext uri="{9D8B030D-6E8A-4147-A177-3AD203B41FA5}">
                      <a16:colId xmlns:a16="http://schemas.microsoft.com/office/drawing/2014/main" val="20005"/>
                    </a:ext>
                  </a:extLst>
                </a:gridCol>
                <a:gridCol w="877867">
                  <a:extLst>
                    <a:ext uri="{9D8B030D-6E8A-4147-A177-3AD203B41FA5}">
                      <a16:colId xmlns:a16="http://schemas.microsoft.com/office/drawing/2014/main" val="20006"/>
                    </a:ext>
                  </a:extLst>
                </a:gridCol>
              </a:tblGrid>
              <a:tr h="731520">
                <a:tc>
                  <a:txBody>
                    <a:bodyPr/>
                    <a:lstStyle/>
                    <a:p>
                      <a:pPr algn="l"/>
                      <a:r>
                        <a:rPr lang="en-US" sz="2400" b="0" dirty="0">
                          <a:solidFill>
                            <a:schemeClr val="bg1"/>
                          </a:solidFill>
                          <a:latin typeface="+mj-lt"/>
                        </a:rPr>
                        <a:t>What do our clients love about us?</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Cust</a:t>
                      </a:r>
                    </a:p>
                    <a:p>
                      <a:pPr algn="ctr"/>
                      <a:r>
                        <a:rPr lang="en-US" sz="2400" dirty="0">
                          <a:solidFill>
                            <a:schemeClr val="bg1"/>
                          </a:solidFill>
                          <a:latin typeface="+mj-lt"/>
                        </a:rPr>
                        <a:t>Supp</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Sales</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Mktg</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Fin</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Exec</a:t>
                      </a:r>
                    </a:p>
                  </a:txBody>
                  <a:tcPr anchor="ctr">
                    <a:lnB w="12700" cap="flat" cmpd="sng" algn="ctr">
                      <a:solidFill>
                        <a:schemeClr val="tx1"/>
                      </a:solidFill>
                      <a:prstDash val="solid"/>
                      <a:round/>
                      <a:headEnd type="none" w="med" len="med"/>
                      <a:tailEnd type="none" w="med" len="med"/>
                    </a:lnB>
                    <a:solidFill>
                      <a:srgbClr val="7030A0"/>
                    </a:solidFill>
                  </a:tcPr>
                </a:tc>
                <a:tc>
                  <a:txBody>
                    <a:bodyPr/>
                    <a:lstStyle/>
                    <a:p>
                      <a:pPr algn="ctr"/>
                      <a:r>
                        <a:rPr lang="en-US" sz="2400" dirty="0">
                          <a:solidFill>
                            <a:schemeClr val="bg1"/>
                          </a:solidFill>
                          <a:latin typeface="+mj-lt"/>
                        </a:rPr>
                        <a:t>Total</a:t>
                      </a:r>
                    </a:p>
                  </a:txBody>
                  <a:tcPr anchor="ctr">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10000"/>
                  </a:ext>
                </a:extLst>
              </a:tr>
              <a:tr h="731520">
                <a:tc>
                  <a:txBody>
                    <a:bodyPr/>
                    <a:lstStyle/>
                    <a:p>
                      <a:r>
                        <a:rPr lang="en-US" sz="2400" i="1" dirty="0">
                          <a:latin typeface="+mj-lt"/>
                        </a:rPr>
                        <a:t>Response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731520">
                <a:tc>
                  <a:txBody>
                    <a:bodyPr/>
                    <a:lstStyle/>
                    <a:p>
                      <a:r>
                        <a:rPr lang="en-US" sz="2400" i="1" dirty="0">
                          <a:latin typeface="+mj-lt"/>
                        </a:rPr>
                        <a:t>Response 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31520">
                <a:tc>
                  <a:txBody>
                    <a:bodyPr/>
                    <a:lstStyle/>
                    <a:p>
                      <a:r>
                        <a:rPr lang="en-US" sz="2400" i="1" kern="1200" dirty="0">
                          <a:solidFill>
                            <a:schemeClr val="dk1"/>
                          </a:solidFill>
                          <a:latin typeface="+mj-lt"/>
                          <a:ea typeface="+mn-ea"/>
                          <a:cs typeface="+mn-cs"/>
                        </a:rPr>
                        <a:t>Response 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73152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2400" i="1" kern="1200" dirty="0">
                          <a:solidFill>
                            <a:schemeClr val="dk1"/>
                          </a:solidFill>
                          <a:latin typeface="+mj-lt"/>
                          <a:ea typeface="+mn-ea"/>
                          <a:cs typeface="+mn-cs"/>
                        </a:rPr>
                        <a:t>Response 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73152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2400" i="1" kern="1200" dirty="0">
                          <a:solidFill>
                            <a:schemeClr val="dk1"/>
                          </a:solidFill>
                          <a:latin typeface="+mj-lt"/>
                          <a:ea typeface="+mn-ea"/>
                          <a:cs typeface="+mn-cs"/>
                        </a:rPr>
                        <a:t>Response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731520">
                <a:tc>
                  <a:txBody>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2400" i="1" kern="1200" dirty="0">
                          <a:solidFill>
                            <a:schemeClr val="dk1"/>
                          </a:solidFill>
                          <a:latin typeface="+mj-lt"/>
                          <a:ea typeface="+mn-ea"/>
                          <a:cs typeface="+mn-cs"/>
                        </a:rPr>
                        <a:t>Response 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2400" dirty="0">
                        <a:latin typeface="+mj-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731520">
                <a:tc>
                  <a:txBody>
                    <a:bodyPr/>
                    <a:lstStyle/>
                    <a:p>
                      <a:r>
                        <a:rPr lang="en-US" sz="2400" dirty="0">
                          <a:solidFill>
                            <a:srgbClr val="7030A0"/>
                          </a:solidFill>
                          <a:latin typeface="+mj-lt"/>
                        </a:rPr>
                        <a:t>Totals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400" dirty="0">
                          <a:solidFill>
                            <a:srgbClr val="7030A0"/>
                          </a:solidFill>
                          <a:latin typeface="+mj-lt"/>
                        </a:rPr>
                        <a:t>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98897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of crafting a value proposition</a:t>
            </a:r>
          </a:p>
        </p:txBody>
      </p:sp>
      <p:sp>
        <p:nvSpPr>
          <p:cNvPr id="3" name="Text Placeholder 2"/>
          <p:cNvSpPr>
            <a:spLocks noGrp="1"/>
          </p:cNvSpPr>
          <p:nvPr>
            <p:ph type="body" sz="quarter" idx="10"/>
          </p:nvPr>
        </p:nvSpPr>
        <p:spPr>
          <a:xfrm>
            <a:off x="196739" y="1189176"/>
            <a:ext cx="11922761" cy="5476627"/>
          </a:xfrm>
        </p:spPr>
        <p:txBody>
          <a:bodyPr/>
          <a:lstStyle/>
          <a:p>
            <a:pPr marL="742950" indent="-742950">
              <a:spcBef>
                <a:spcPts val="600"/>
              </a:spcBef>
              <a:buAutoNum type="arabicPeriod"/>
            </a:pPr>
            <a:r>
              <a:rPr lang="en-US" dirty="0"/>
              <a:t>What do clients love about your company?</a:t>
            </a:r>
          </a:p>
          <a:p>
            <a:pPr>
              <a:spcBef>
                <a:spcPts val="600"/>
              </a:spcBef>
            </a:pPr>
            <a:r>
              <a:rPr lang="en-US" sz="1961" dirty="0"/>
              <a:t>You seamlessly support your solutions with quick service and 	deep knowledge.</a:t>
            </a:r>
          </a:p>
          <a:p>
            <a:pPr>
              <a:spcBef>
                <a:spcPts val="600"/>
              </a:spcBef>
            </a:pPr>
            <a:endParaRPr lang="en-US" sz="1961" dirty="0"/>
          </a:p>
          <a:p>
            <a:pPr marL="742950" indent="-742950">
              <a:spcBef>
                <a:spcPts val="600"/>
              </a:spcBef>
              <a:buFont typeface="+mj-lt"/>
              <a:buAutoNum type="arabicPeriod" startAt="2"/>
            </a:pPr>
            <a:r>
              <a:rPr lang="en-US" sz="3920" dirty="0"/>
              <a:t>What kept them awake at night that you solved?</a:t>
            </a:r>
          </a:p>
          <a:p>
            <a:pPr>
              <a:spcBef>
                <a:spcPts val="600"/>
              </a:spcBef>
            </a:pPr>
            <a:r>
              <a:rPr lang="en-US" sz="1961" dirty="0">
                <a:latin typeface="+mj-lt"/>
              </a:rPr>
              <a:t>Your solutions provided them with confidence that their data is secure 	and systems are in place to ensure continuity of their business operations.</a:t>
            </a:r>
          </a:p>
          <a:p>
            <a:pPr>
              <a:spcBef>
                <a:spcPts val="600"/>
              </a:spcBef>
            </a:pPr>
            <a:endParaRPr lang="en-US" sz="1961" dirty="0">
              <a:latin typeface="+mj-lt"/>
            </a:endParaRPr>
          </a:p>
          <a:p>
            <a:pPr>
              <a:lnSpc>
                <a:spcPct val="100000"/>
              </a:lnSpc>
              <a:spcBef>
                <a:spcPts val="0"/>
              </a:spcBef>
            </a:pPr>
            <a:r>
              <a:rPr lang="en-US" dirty="0"/>
              <a:t>Your value proposition might be:</a:t>
            </a:r>
          </a:p>
          <a:p>
            <a:pPr lvl="2">
              <a:spcBef>
                <a:spcPts val="0"/>
              </a:spcBef>
            </a:pPr>
            <a:endParaRPr lang="en-US" sz="1000" i="1" dirty="0">
              <a:solidFill>
                <a:schemeClr val="tx2"/>
              </a:solidFill>
              <a:latin typeface="+mj-lt"/>
            </a:endParaRPr>
          </a:p>
          <a:p>
            <a:pPr lvl="2">
              <a:spcBef>
                <a:spcPts val="0"/>
              </a:spcBef>
            </a:pPr>
            <a:r>
              <a:rPr lang="en-US" sz="2800" i="1" dirty="0">
                <a:solidFill>
                  <a:schemeClr val="tx2"/>
                </a:solidFill>
                <a:latin typeface="+mj-lt"/>
              </a:rPr>
              <a:t>“Our company is always on the job to protect your business from the unexpected.  Our solutions are supported by our deeply knowledgeable staff who work behind the scenes to ensure that your data is safe, secure, and available without disrupting your business.”</a:t>
            </a:r>
          </a:p>
        </p:txBody>
      </p:sp>
    </p:spTree>
    <p:extLst>
      <p:ext uri="{BB962C8B-B14F-4D97-AF65-F5344CB8AC3E}">
        <p14:creationId xmlns:p14="http://schemas.microsoft.com/office/powerpoint/2010/main" val="108493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use your value props</a:t>
            </a:r>
          </a:p>
        </p:txBody>
      </p:sp>
      <p:sp>
        <p:nvSpPr>
          <p:cNvPr id="3" name="Content Placeholder 2"/>
          <p:cNvSpPr>
            <a:spLocks noGrp="1"/>
          </p:cNvSpPr>
          <p:nvPr>
            <p:ph type="body" sz="quarter" idx="10"/>
          </p:nvPr>
        </p:nvSpPr>
        <p:spPr>
          <a:xfrm>
            <a:off x="269239" y="1189177"/>
            <a:ext cx="11653523" cy="3049296"/>
          </a:xfrm>
        </p:spPr>
        <p:txBody>
          <a:bodyPr/>
          <a:lstStyle/>
          <a:p>
            <a:r>
              <a:rPr lang="en-US" dirty="0"/>
              <a:t>Website (homepage, about us page)</a:t>
            </a:r>
          </a:p>
          <a:p>
            <a:r>
              <a:rPr lang="en-US" dirty="0"/>
              <a:t>Blogs</a:t>
            </a:r>
          </a:p>
          <a:p>
            <a:r>
              <a:rPr lang="en-US" dirty="0"/>
              <a:t>Social media</a:t>
            </a:r>
          </a:p>
          <a:p>
            <a:r>
              <a:rPr lang="en-US" dirty="0"/>
              <a:t>Your checkout or registration process</a:t>
            </a:r>
          </a:p>
        </p:txBody>
      </p:sp>
      <p:pic>
        <p:nvPicPr>
          <p:cNvPr id="30" name="Picture 29"/>
          <p:cNvPicPr>
            <a:picLocks noChangeAspect="1"/>
          </p:cNvPicPr>
          <p:nvPr/>
        </p:nvPicPr>
        <p:blipFill>
          <a:blip r:embed="rId2"/>
          <a:stretch>
            <a:fillRect/>
          </a:stretch>
        </p:blipFill>
        <p:spPr>
          <a:xfrm>
            <a:off x="9426277" y="2151480"/>
            <a:ext cx="2615411" cy="4706520"/>
          </a:xfrm>
          <a:prstGeom prst="rect">
            <a:avLst/>
          </a:prstGeom>
        </p:spPr>
      </p:pic>
    </p:spTree>
    <p:extLst>
      <p:ext uri="{BB962C8B-B14F-4D97-AF65-F5344CB8AC3E}">
        <p14:creationId xmlns:p14="http://schemas.microsoft.com/office/powerpoint/2010/main" val="2464058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69239" y="2084172"/>
            <a:ext cx="11653523" cy="1162178"/>
          </a:xfrm>
        </p:spPr>
        <p:txBody>
          <a:bodyPr/>
          <a:lstStyle/>
          <a:p>
            <a:r>
              <a:rPr lang="en-US" dirty="0"/>
              <a:t>Elevator pitches</a:t>
            </a:r>
          </a:p>
        </p:txBody>
      </p:sp>
      <p:sp>
        <p:nvSpPr>
          <p:cNvPr id="3" name="Text Placeholder 2"/>
          <p:cNvSpPr txBox="1">
            <a:spLocks/>
          </p:cNvSpPr>
          <p:nvPr/>
        </p:nvSpPr>
        <p:spPr>
          <a:xfrm>
            <a:off x="269240" y="3877277"/>
            <a:ext cx="11166856" cy="1793881"/>
          </a:xfrm>
          <a:prstGeom prst="rect">
            <a:avLst/>
          </a:prstGeom>
        </p:spPr>
        <p:txBody>
          <a:bodyPr/>
          <a:lst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r>
              <a:rPr lang="en-US"/>
              <a:t>When you only have seconds to get their attention</a:t>
            </a:r>
            <a:endParaRPr lang="en-US" dirty="0"/>
          </a:p>
        </p:txBody>
      </p:sp>
    </p:spTree>
    <p:extLst>
      <p:ext uri="{BB962C8B-B14F-4D97-AF65-F5344CB8AC3E}">
        <p14:creationId xmlns:p14="http://schemas.microsoft.com/office/powerpoint/2010/main" val="76360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08064" y="3209544"/>
            <a:ext cx="4643761" cy="309920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itle 2"/>
          <p:cNvSpPr>
            <a:spLocks noGrp="1"/>
          </p:cNvSpPr>
          <p:nvPr>
            <p:ph type="title"/>
          </p:nvPr>
        </p:nvSpPr>
        <p:spPr/>
        <p:txBody>
          <a:bodyPr/>
          <a:lstStyle/>
          <a:p>
            <a:r>
              <a:rPr lang="en-US" dirty="0"/>
              <a:t>What is an elevator pitch?</a:t>
            </a:r>
          </a:p>
        </p:txBody>
      </p:sp>
      <p:sp>
        <p:nvSpPr>
          <p:cNvPr id="4" name="Text Placeholder 3"/>
          <p:cNvSpPr>
            <a:spLocks noGrp="1"/>
          </p:cNvSpPr>
          <p:nvPr>
            <p:ph type="body" sz="quarter" idx="10"/>
          </p:nvPr>
        </p:nvSpPr>
        <p:spPr>
          <a:xfrm>
            <a:off x="269239" y="1189177"/>
            <a:ext cx="11653523" cy="1813766"/>
          </a:xfrm>
        </p:spPr>
        <p:txBody>
          <a:bodyPr/>
          <a:lstStyle/>
          <a:p>
            <a:r>
              <a:rPr lang="en-US" dirty="0"/>
              <a:t>A short description of your company, product, solution, or its end result, that can be stated in the 15 to 60 seconds it takes to ride an elevator</a:t>
            </a:r>
          </a:p>
        </p:txBody>
      </p:sp>
    </p:spTree>
    <p:extLst>
      <p:ext uri="{BB962C8B-B14F-4D97-AF65-F5344CB8AC3E}">
        <p14:creationId xmlns:p14="http://schemas.microsoft.com/office/powerpoint/2010/main" val="292289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Topics in this workshop</a:t>
            </a:r>
          </a:p>
        </p:txBody>
      </p:sp>
      <p:sp>
        <p:nvSpPr>
          <p:cNvPr id="12" name="Text Placeholder 4"/>
          <p:cNvSpPr txBox="1">
            <a:spLocks/>
          </p:cNvSpPr>
          <p:nvPr/>
        </p:nvSpPr>
        <p:spPr>
          <a:xfrm>
            <a:off x="269240" y="1189176"/>
            <a:ext cx="5926287" cy="4455066"/>
          </a:xfrm>
          <a:prstGeom prst="rect">
            <a:avLst/>
          </a:prstGeom>
        </p:spPr>
        <p:txBody>
          <a:bodyPr vert="horz" wrap="square" lIns="146304" tIns="91440" rIns="146304" bIns="91440" rtlCol="0">
            <a:spAutoFit/>
          </a:bodyPr>
          <a:lst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gradFill>
                  <a:gsLst>
                    <a:gs pos="1250">
                      <a:schemeClr val="tx1"/>
                    </a:gs>
                    <a:gs pos="99000">
                      <a:schemeClr val="tx1"/>
                    </a:gs>
                  </a:gsLst>
                  <a:lin ang="5400000" scaled="0"/>
                </a:gradFill>
                <a:latin typeface="+mj-lt"/>
                <a:ea typeface="+mn-ea"/>
                <a:cs typeface="+mn-cs"/>
              </a:defRPr>
            </a:lvl1pPr>
            <a:lvl2pPr marL="0" marR="0" indent="0" algn="l" defTabSz="914367" rtl="0" eaLnBrk="1" fontAlgn="auto" latinLnBrk="0" hangingPunct="1">
              <a:lnSpc>
                <a:spcPct val="90000"/>
              </a:lnSpc>
              <a:spcBef>
                <a:spcPts val="784"/>
              </a:spcBef>
              <a:spcAft>
                <a:spcPts val="0"/>
              </a:spcAft>
              <a:buClr>
                <a:schemeClr val="tx1"/>
              </a:buClr>
              <a:buSzPct val="90000"/>
              <a:buFontTx/>
              <a:buNone/>
              <a:tabLst/>
              <a:defRPr sz="1961" kern="1200" spc="0" baseline="0">
                <a:solidFill>
                  <a:schemeClr val="tx1"/>
                </a:solidFill>
                <a:latin typeface="+mj-lt"/>
                <a:ea typeface="+mn-ea"/>
                <a:cs typeface="+mn-cs"/>
              </a:defRPr>
            </a:lvl2pPr>
            <a:lvl3pPr marL="224097" marR="0" indent="0" algn="l" defTabSz="914367" rtl="0" eaLnBrk="1" fontAlgn="auto" latinLnBrk="0" hangingPunct="1">
              <a:lnSpc>
                <a:spcPct val="90000"/>
              </a:lnSpc>
              <a:spcBef>
                <a:spcPts val="784"/>
              </a:spcBef>
              <a:spcAft>
                <a:spcPts val="0"/>
              </a:spcAft>
              <a:buClr>
                <a:schemeClr val="tx1"/>
              </a:buClr>
              <a:buSzPct val="90000"/>
              <a:buFont typeface="Arial" pitchFamily="34" charset="0"/>
              <a:buNone/>
              <a:tabLst/>
              <a:defRPr sz="1372" kern="1200" spc="0" baseline="0">
                <a:solidFill>
                  <a:schemeClr val="tx1"/>
                </a:solidFill>
                <a:latin typeface="+mn-lt"/>
                <a:ea typeface="+mn-ea"/>
                <a:cs typeface="+mn-cs"/>
              </a:defRPr>
            </a:lvl3pPr>
            <a:lvl4pPr marL="448193" marR="0" indent="0" algn="l" defTabSz="914367" rtl="0" eaLnBrk="1" fontAlgn="auto" latinLnBrk="0" hangingPunct="1">
              <a:lnSpc>
                <a:spcPct val="90000"/>
              </a:lnSpc>
              <a:spcBef>
                <a:spcPts val="784"/>
              </a:spcBef>
              <a:spcAft>
                <a:spcPts val="0"/>
              </a:spcAft>
              <a:buClr>
                <a:schemeClr val="tx1"/>
              </a:buClr>
              <a:buSzPct val="90000"/>
              <a:buFont typeface="Arial" pitchFamily="34" charset="0"/>
              <a:buNone/>
              <a:tabLst/>
              <a:defRPr sz="1372" kern="1200" spc="0" baseline="0">
                <a:solidFill>
                  <a:schemeClr val="tx1"/>
                </a:solidFill>
                <a:latin typeface="+mn-lt"/>
                <a:ea typeface="+mn-ea"/>
                <a:cs typeface="+mn-cs"/>
              </a:defRPr>
            </a:lvl4pPr>
            <a:lvl5pPr marL="672290" marR="0" indent="0" algn="l" defTabSz="896386" rtl="0" eaLnBrk="1" fontAlgn="auto" latinLnBrk="0" hangingPunct="1">
              <a:lnSpc>
                <a:spcPct val="90000"/>
              </a:lnSpc>
              <a:spcBef>
                <a:spcPts val="784"/>
              </a:spcBef>
              <a:spcAft>
                <a:spcPts val="0"/>
              </a:spcAft>
              <a:buClr>
                <a:schemeClr val="tx1"/>
              </a:buClr>
              <a:buSzPct val="90000"/>
              <a:buFont typeface="Arial" pitchFamily="34" charset="0"/>
              <a:buNone/>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150000"/>
              </a:lnSpc>
              <a:spcBef>
                <a:spcPts val="600"/>
              </a:spcBef>
            </a:pPr>
            <a:r>
              <a:rPr lang="en-US" sz="3500" dirty="0">
                <a:solidFill>
                  <a:schemeClr val="bg1"/>
                </a:solidFill>
              </a:rPr>
              <a:t>Buyer personas &amp; best clients</a:t>
            </a:r>
          </a:p>
          <a:p>
            <a:pPr>
              <a:lnSpc>
                <a:spcPct val="150000"/>
              </a:lnSpc>
              <a:spcBef>
                <a:spcPts val="600"/>
              </a:spcBef>
            </a:pPr>
            <a:r>
              <a:rPr lang="en-US" sz="3500" dirty="0">
                <a:solidFill>
                  <a:schemeClr val="bg1"/>
                </a:solidFill>
              </a:rPr>
              <a:t>The buyer’s journey</a:t>
            </a:r>
          </a:p>
          <a:p>
            <a:pPr>
              <a:lnSpc>
                <a:spcPct val="150000"/>
              </a:lnSpc>
              <a:spcBef>
                <a:spcPts val="600"/>
              </a:spcBef>
            </a:pPr>
            <a:r>
              <a:rPr lang="en-US" sz="3500" dirty="0">
                <a:solidFill>
                  <a:schemeClr val="bg1"/>
                </a:solidFill>
              </a:rPr>
              <a:t>Competitive differentiators</a:t>
            </a:r>
          </a:p>
          <a:p>
            <a:pPr>
              <a:lnSpc>
                <a:spcPct val="150000"/>
              </a:lnSpc>
              <a:spcBef>
                <a:spcPts val="600"/>
              </a:spcBef>
            </a:pPr>
            <a:r>
              <a:rPr lang="en-US" sz="3500" dirty="0">
                <a:solidFill>
                  <a:schemeClr val="bg2"/>
                </a:solidFill>
              </a:rPr>
              <a:t>Value propositions </a:t>
            </a:r>
            <a:r>
              <a:rPr lang="en-US" sz="3500" spc="-150" dirty="0">
                <a:solidFill>
                  <a:schemeClr val="bg2"/>
                </a:solidFill>
              </a:rPr>
              <a:t>and</a:t>
            </a:r>
            <a:r>
              <a:rPr lang="en-US" sz="3500" dirty="0">
                <a:solidFill>
                  <a:schemeClr val="bg2"/>
                </a:solidFill>
              </a:rPr>
              <a:t> elevator</a:t>
            </a:r>
            <a:r>
              <a:rPr lang="en-US" sz="3500" spc="-150" dirty="0">
                <a:solidFill>
                  <a:schemeClr val="bg2"/>
                </a:solidFill>
              </a:rPr>
              <a:t> pitches</a:t>
            </a:r>
          </a:p>
        </p:txBody>
      </p:sp>
      <p:sp>
        <p:nvSpPr>
          <p:cNvPr id="13" name="Text Placeholder 1"/>
          <p:cNvSpPr txBox="1">
            <a:spLocks/>
          </p:cNvSpPr>
          <p:nvPr/>
        </p:nvSpPr>
        <p:spPr>
          <a:xfrm>
            <a:off x="6588024" y="1189176"/>
            <a:ext cx="5196114" cy="3607689"/>
          </a:xfrm>
          <a:prstGeom prst="rect">
            <a:avLst/>
          </a:prstGeom>
        </p:spPr>
        <p:txBody>
          <a:bodyPr/>
          <a:lstStyle>
            <a:lvl1pPr marL="0" marR="0" indent="0" algn="l" defTabSz="914367" rtl="0" eaLnBrk="1" fontAlgn="auto" latinLnBrk="0" hangingPunct="1">
              <a:lnSpc>
                <a:spcPct val="90000"/>
              </a:lnSpc>
              <a:spcBef>
                <a:spcPts val="1765"/>
              </a:spcBef>
              <a:spcAft>
                <a:spcPts val="0"/>
              </a:spcAft>
              <a:buClr>
                <a:schemeClr val="tx1"/>
              </a:buClr>
              <a:buSzPct val="90000"/>
              <a:buFont typeface="Arial" pitchFamily="34" charset="0"/>
              <a:buNone/>
              <a:tabLst/>
              <a:defRPr sz="3921" kern="1200" spc="0" baseline="0">
                <a:solidFill>
                  <a:schemeClr val="tx1"/>
                </a:solidFill>
                <a:latin typeface="+mj-lt"/>
                <a:ea typeface="+mn-ea"/>
                <a:cs typeface="+mn-cs"/>
              </a:defRPr>
            </a:lvl1pPr>
            <a:lvl2pPr marL="236546" marR="0" indent="-236546"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961" kern="1200" spc="0" baseline="0">
                <a:solidFill>
                  <a:schemeClr val="tx1"/>
                </a:solidFill>
                <a:latin typeface="+mj-lt"/>
                <a:ea typeface="+mn-ea"/>
                <a:cs typeface="+mn-cs"/>
              </a:defRPr>
            </a:lvl2pPr>
            <a:lvl3pPr marL="505774"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3pPr>
            <a:lvl4pPr marL="729871" marR="0" indent="-224097" algn="l" defTabSz="914367"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4pPr>
            <a:lvl5pPr marL="953967" marR="0" indent="-224097" algn="l" defTabSz="896386" rtl="0" eaLnBrk="1" fontAlgn="auto" latinLnBrk="0" hangingPunct="1">
              <a:lnSpc>
                <a:spcPct val="90000"/>
              </a:lnSpc>
              <a:spcBef>
                <a:spcPts val="784"/>
              </a:spcBef>
              <a:spcAft>
                <a:spcPts val="0"/>
              </a:spcAft>
              <a:buClr>
                <a:schemeClr val="tx1"/>
              </a:buClr>
              <a:buSzPct val="90000"/>
              <a:buFont typeface="Arial" pitchFamily="34" charset="0"/>
              <a:buChar char="•"/>
              <a:tabLst/>
              <a:defRPr sz="1372" kern="1200" spc="0" baseline="0">
                <a:solidFill>
                  <a:schemeClr val="tx1"/>
                </a:solidFill>
                <a:latin typeface="+mn-lt"/>
                <a:ea typeface="+mn-ea"/>
                <a:cs typeface="+mn-cs"/>
              </a:defRPr>
            </a:lvl5pPr>
            <a:lvl6pPr marL="2514509"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6pPr>
            <a:lvl7pPr marL="2971693"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7pPr>
            <a:lvl8pPr marL="3428877"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8pPr>
            <a:lvl9pPr marL="3886061" indent="-228592" algn="l" defTabSz="914367" rtl="0" eaLnBrk="1" latinLnBrk="0" hangingPunct="1">
              <a:spcBef>
                <a:spcPct val="20000"/>
              </a:spcBef>
              <a:buFont typeface="Arial" pitchFamily="34" charset="0"/>
              <a:buChar char="•"/>
              <a:defRPr sz="1961" kern="1200">
                <a:solidFill>
                  <a:schemeClr val="tx1"/>
                </a:solidFill>
                <a:latin typeface="+mn-lt"/>
                <a:ea typeface="+mn-ea"/>
                <a:cs typeface="+mn-cs"/>
              </a:defRPr>
            </a:lvl9pPr>
          </a:lstStyle>
          <a:p>
            <a:pPr>
              <a:lnSpc>
                <a:spcPct val="150000"/>
              </a:lnSpc>
              <a:spcBef>
                <a:spcPts val="600"/>
              </a:spcBef>
            </a:pPr>
            <a:r>
              <a:rPr lang="en-US" sz="3500" dirty="0">
                <a:solidFill>
                  <a:schemeClr val="bg1"/>
                </a:solidFill>
              </a:rPr>
              <a:t>How to tell your story</a:t>
            </a:r>
          </a:p>
          <a:p>
            <a:pPr>
              <a:lnSpc>
                <a:spcPct val="150000"/>
              </a:lnSpc>
              <a:spcBef>
                <a:spcPts val="600"/>
              </a:spcBef>
            </a:pPr>
            <a:r>
              <a:rPr lang="en-US" sz="3500" dirty="0">
                <a:solidFill>
                  <a:schemeClr val="bg1"/>
                </a:solidFill>
              </a:rPr>
              <a:t>Content marketing</a:t>
            </a:r>
          </a:p>
          <a:p>
            <a:pPr>
              <a:lnSpc>
                <a:spcPct val="150000"/>
              </a:lnSpc>
              <a:spcBef>
                <a:spcPts val="600"/>
              </a:spcBef>
            </a:pPr>
            <a:r>
              <a:rPr lang="en-US" sz="3500" dirty="0">
                <a:solidFill>
                  <a:schemeClr val="bg1"/>
                </a:solidFill>
              </a:rPr>
              <a:t>Advocacy </a:t>
            </a:r>
          </a:p>
          <a:p>
            <a:pPr>
              <a:lnSpc>
                <a:spcPct val="150000"/>
              </a:lnSpc>
              <a:spcBef>
                <a:spcPts val="600"/>
              </a:spcBef>
            </a:pPr>
            <a:r>
              <a:rPr lang="en-US" sz="3500" dirty="0">
                <a:solidFill>
                  <a:schemeClr val="bg1"/>
                </a:solidFill>
              </a:rPr>
              <a:t>Build your marketing plan</a:t>
            </a:r>
          </a:p>
        </p:txBody>
      </p:sp>
    </p:spTree>
    <p:extLst>
      <p:ext uri="{BB962C8B-B14F-4D97-AF65-F5344CB8AC3E}">
        <p14:creationId xmlns:p14="http://schemas.microsoft.com/office/powerpoint/2010/main" val="4107274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Attendant Pro, Landis Technologies</a:t>
            </a:r>
          </a:p>
        </p:txBody>
      </p:sp>
      <p:sp>
        <p:nvSpPr>
          <p:cNvPr id="3" name="Text Placeholder 2"/>
          <p:cNvSpPr>
            <a:spLocks noGrp="1"/>
          </p:cNvSpPr>
          <p:nvPr>
            <p:ph type="body" sz="quarter" idx="10"/>
          </p:nvPr>
        </p:nvSpPr>
        <p:spPr>
          <a:xfrm>
            <a:off x="269239" y="1189177"/>
            <a:ext cx="11653523" cy="3427861"/>
          </a:xfrm>
        </p:spPr>
        <p:txBody>
          <a:bodyPr/>
          <a:lstStyle/>
          <a:p>
            <a:r>
              <a:rPr lang="en-US" dirty="0"/>
              <a:t>A Skype for Business front end for handling incoming calls and other call management features</a:t>
            </a:r>
          </a:p>
          <a:p>
            <a:endParaRPr lang="en-US" dirty="0"/>
          </a:p>
          <a:p>
            <a:r>
              <a:rPr lang="en-US" dirty="0"/>
              <a:t>Their elevator pitch?  </a:t>
            </a:r>
            <a:br>
              <a:rPr lang="en-US" dirty="0">
                <a:solidFill>
                  <a:schemeClr val="tx2"/>
                </a:solidFill>
              </a:rPr>
            </a:br>
            <a:r>
              <a:rPr lang="en-US" sz="4400" dirty="0">
                <a:solidFill>
                  <a:schemeClr val="tx2"/>
                </a:solidFill>
              </a:rPr>
              <a:t>We make receptionists happy  </a:t>
            </a:r>
            <a:endParaRPr lang="en-US" dirty="0">
              <a:solidFill>
                <a:schemeClr val="tx2"/>
              </a:solidFill>
            </a:endParaRPr>
          </a:p>
        </p:txBody>
      </p:sp>
      <p:pic>
        <p:nvPicPr>
          <p:cNvPr id="6" name="Picture 5"/>
          <p:cNvPicPr>
            <a:picLocks noChangeAspect="1"/>
          </p:cNvPicPr>
          <p:nvPr/>
        </p:nvPicPr>
        <p:blipFill rotWithShape="1">
          <a:blip r:embed="rId3"/>
          <a:srcRect r="6999" b="4977"/>
          <a:stretch/>
        </p:blipFill>
        <p:spPr>
          <a:xfrm>
            <a:off x="7750750" y="2903107"/>
            <a:ext cx="4172012" cy="3339921"/>
          </a:xfrm>
          <a:prstGeom prst="rect">
            <a:avLst/>
          </a:prstGeom>
        </p:spPr>
      </p:pic>
    </p:spTree>
    <p:extLst>
      <p:ext uri="{BB962C8B-B14F-4D97-AF65-F5344CB8AC3E}">
        <p14:creationId xmlns:p14="http://schemas.microsoft.com/office/powerpoint/2010/main" val="4293297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is ok, audience-specific is better</a:t>
            </a:r>
          </a:p>
        </p:txBody>
      </p:sp>
      <p:sp>
        <p:nvSpPr>
          <p:cNvPr id="3" name="Text Placeholder 2"/>
          <p:cNvSpPr>
            <a:spLocks noGrp="1"/>
          </p:cNvSpPr>
          <p:nvPr>
            <p:ph type="body" sz="quarter" idx="10"/>
          </p:nvPr>
        </p:nvSpPr>
        <p:spPr>
          <a:xfrm>
            <a:off x="538478" y="3048903"/>
            <a:ext cx="9156668" cy="2853217"/>
          </a:xfrm>
        </p:spPr>
        <p:txBody>
          <a:bodyPr/>
          <a:lstStyle/>
          <a:p>
            <a:r>
              <a:rPr lang="en-US" sz="4400" dirty="0"/>
              <a:t>Generic version:</a:t>
            </a:r>
          </a:p>
          <a:p>
            <a:pPr lvl="1"/>
            <a:r>
              <a:rPr lang="en-US" sz="2440" dirty="0">
                <a:solidFill>
                  <a:schemeClr val="tx2"/>
                </a:solidFill>
              </a:rPr>
              <a:t>Our data Visualization product transforms data into powerful charts</a:t>
            </a:r>
            <a:endParaRPr lang="en-US" sz="840" dirty="0">
              <a:solidFill>
                <a:schemeClr val="tx2"/>
              </a:solidFill>
            </a:endParaRPr>
          </a:p>
          <a:p>
            <a:r>
              <a:rPr lang="en-US" sz="4400" dirty="0"/>
              <a:t>Audience specific version: </a:t>
            </a:r>
          </a:p>
          <a:p>
            <a:pPr lvl="1"/>
            <a:r>
              <a:rPr lang="en-US" sz="2440" dirty="0">
                <a:solidFill>
                  <a:schemeClr val="tx2"/>
                </a:solidFill>
              </a:rPr>
              <a:t>Financial professionals use Mekko Graphics to translate complex data into simple but powerful charts</a:t>
            </a:r>
          </a:p>
        </p:txBody>
      </p:sp>
      <p:pic>
        <p:nvPicPr>
          <p:cNvPr id="6" name="Picture 5"/>
          <p:cNvPicPr>
            <a:picLocks noChangeAspect="1"/>
          </p:cNvPicPr>
          <p:nvPr/>
        </p:nvPicPr>
        <p:blipFill>
          <a:blip r:embed="rId3"/>
          <a:stretch>
            <a:fillRect/>
          </a:stretch>
        </p:blipFill>
        <p:spPr>
          <a:xfrm>
            <a:off x="538478" y="1546729"/>
            <a:ext cx="4177500" cy="1144620"/>
          </a:xfrm>
          <a:prstGeom prst="rect">
            <a:avLst/>
          </a:prstGeom>
        </p:spPr>
      </p:pic>
    </p:spTree>
    <p:extLst>
      <p:ext uri="{BB962C8B-B14F-4D97-AF65-F5344CB8AC3E}">
        <p14:creationId xmlns:p14="http://schemas.microsoft.com/office/powerpoint/2010/main" val="1308255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407270" y="2151480"/>
            <a:ext cx="2615411" cy="4706520"/>
          </a:xfrm>
          <a:prstGeom prst="rect">
            <a:avLst/>
          </a:prstGeom>
        </p:spPr>
      </p:pic>
      <p:sp>
        <p:nvSpPr>
          <p:cNvPr id="2" name="Title 1"/>
          <p:cNvSpPr>
            <a:spLocks noGrp="1"/>
          </p:cNvSpPr>
          <p:nvPr>
            <p:ph type="title"/>
          </p:nvPr>
        </p:nvSpPr>
        <p:spPr/>
        <p:txBody>
          <a:bodyPr/>
          <a:lstStyle/>
          <a:p>
            <a:r>
              <a:rPr lang="en-US" dirty="0"/>
              <a:t>Characteristics of good elevator pitches</a:t>
            </a:r>
          </a:p>
        </p:txBody>
      </p:sp>
      <p:sp>
        <p:nvSpPr>
          <p:cNvPr id="11" name="Text Placeholder 10"/>
          <p:cNvSpPr>
            <a:spLocks noGrp="1"/>
          </p:cNvSpPr>
          <p:nvPr>
            <p:ph type="body" sz="quarter" idx="10"/>
          </p:nvPr>
        </p:nvSpPr>
        <p:spPr>
          <a:xfrm>
            <a:off x="269239" y="1189177"/>
            <a:ext cx="11653523" cy="5693866"/>
          </a:xfrm>
        </p:spPr>
        <p:txBody>
          <a:bodyPr/>
          <a:lstStyle/>
          <a:p>
            <a:r>
              <a:rPr lang="en-US" dirty="0"/>
              <a:t>Get their attention with a strong statement </a:t>
            </a:r>
          </a:p>
          <a:p>
            <a:pPr lvl="1"/>
            <a:r>
              <a:rPr lang="en-US" dirty="0"/>
              <a:t>Include your wow factors to make it memorable</a:t>
            </a:r>
          </a:p>
          <a:p>
            <a:r>
              <a:rPr lang="en-US" dirty="0"/>
              <a:t>Describe what you and your solutions </a:t>
            </a:r>
            <a:r>
              <a:rPr lang="en-US" i="1" dirty="0"/>
              <a:t>do</a:t>
            </a:r>
          </a:p>
          <a:p>
            <a:pPr lvl="1"/>
            <a:r>
              <a:rPr lang="en-US" dirty="0"/>
              <a:t>Not </a:t>
            </a:r>
            <a:r>
              <a:rPr lang="en-US" i="1" dirty="0"/>
              <a:t>what</a:t>
            </a:r>
            <a:r>
              <a:rPr lang="en-US" dirty="0"/>
              <a:t> they are, but the </a:t>
            </a:r>
            <a:r>
              <a:rPr lang="en-US" i="1" dirty="0"/>
              <a:t>advantages</a:t>
            </a:r>
            <a:r>
              <a:rPr lang="en-US" dirty="0"/>
              <a:t> they deliver</a:t>
            </a:r>
          </a:p>
          <a:p>
            <a:r>
              <a:rPr lang="en-US" dirty="0"/>
              <a:t>Include your differentiator</a:t>
            </a:r>
          </a:p>
          <a:p>
            <a:pPr lvl="1"/>
            <a:r>
              <a:rPr lang="en-US" dirty="0"/>
              <a:t>Why your product, service, solution is better than all the rest</a:t>
            </a:r>
          </a:p>
          <a:p>
            <a:r>
              <a:rPr lang="en-US" dirty="0"/>
              <a:t>Tell but don’t sell</a:t>
            </a:r>
          </a:p>
          <a:p>
            <a:pPr lvl="1"/>
            <a:r>
              <a:rPr lang="en-US" dirty="0"/>
              <a:t>Keep it short and simple, you won’t close a sale in an elevator</a:t>
            </a:r>
          </a:p>
          <a:p>
            <a:r>
              <a:rPr lang="en-US" dirty="0"/>
              <a:t>Be prepared with an ask</a:t>
            </a:r>
          </a:p>
          <a:p>
            <a:pPr lvl="1"/>
            <a:r>
              <a:rPr lang="en-US" dirty="0"/>
              <a:t>What you want them to do</a:t>
            </a:r>
          </a:p>
        </p:txBody>
      </p:sp>
    </p:spTree>
    <p:extLst>
      <p:ext uri="{BB962C8B-B14F-4D97-AF65-F5344CB8AC3E}">
        <p14:creationId xmlns:p14="http://schemas.microsoft.com/office/powerpoint/2010/main" val="164241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7444" y="4033381"/>
            <a:ext cx="3407779" cy="22738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2" name="Title 1"/>
          <p:cNvSpPr>
            <a:spLocks noGrp="1"/>
          </p:cNvSpPr>
          <p:nvPr>
            <p:ph type="title"/>
          </p:nvPr>
        </p:nvSpPr>
        <p:spPr/>
        <p:txBody>
          <a:bodyPr/>
          <a:lstStyle/>
          <a:p>
            <a:r>
              <a:rPr lang="en-US" dirty="0"/>
              <a:t>How to create your elevator pitches</a:t>
            </a:r>
          </a:p>
        </p:txBody>
      </p:sp>
      <p:sp>
        <p:nvSpPr>
          <p:cNvPr id="3" name="Text Placeholder 2"/>
          <p:cNvSpPr>
            <a:spLocks noGrp="1"/>
          </p:cNvSpPr>
          <p:nvPr>
            <p:ph type="body" sz="quarter" idx="10"/>
          </p:nvPr>
        </p:nvSpPr>
        <p:spPr>
          <a:xfrm>
            <a:off x="269239" y="1189177"/>
            <a:ext cx="11653523" cy="3823162"/>
          </a:xfrm>
        </p:spPr>
        <p:txBody>
          <a:bodyPr/>
          <a:lstStyle/>
          <a:p>
            <a:r>
              <a:rPr lang="en-US" dirty="0"/>
              <a:t>Collect great phrases from your value propositions</a:t>
            </a:r>
          </a:p>
          <a:p>
            <a:r>
              <a:rPr lang="en-US" dirty="0"/>
              <a:t>Create variations for different audiences</a:t>
            </a:r>
          </a:p>
          <a:p>
            <a:r>
              <a:rPr lang="en-US" dirty="0"/>
              <a:t>Create variations for different solutions</a:t>
            </a:r>
          </a:p>
          <a:p>
            <a:r>
              <a:rPr lang="en-US" dirty="0"/>
              <a:t>Test variations with clients, prospects</a:t>
            </a:r>
          </a:p>
          <a:p>
            <a:r>
              <a:rPr lang="en-US" dirty="0"/>
              <a:t>Make sure </a:t>
            </a:r>
            <a:r>
              <a:rPr lang="en-US" i="1" dirty="0"/>
              <a:t>everyone</a:t>
            </a:r>
            <a:r>
              <a:rPr lang="en-US" dirty="0"/>
              <a:t> can recite </a:t>
            </a:r>
          </a:p>
        </p:txBody>
      </p:sp>
    </p:spTree>
    <p:extLst>
      <p:ext uri="{BB962C8B-B14F-4D97-AF65-F5344CB8AC3E}">
        <p14:creationId xmlns:p14="http://schemas.microsoft.com/office/powerpoint/2010/main" val="328642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accent1"/>
                </a:solidFill>
              </a:rPr>
              <a:t>Let's compare</a:t>
            </a:r>
            <a:endParaRPr lang="en-US" dirty="0">
              <a:solidFill>
                <a:schemeClr val="bg1"/>
              </a:solidFill>
            </a:endParaRPr>
          </a:p>
        </p:txBody>
      </p:sp>
      <p:sp>
        <p:nvSpPr>
          <p:cNvPr id="5" name="Text Placeholder 4"/>
          <p:cNvSpPr>
            <a:spLocks noGrp="1"/>
          </p:cNvSpPr>
          <p:nvPr>
            <p:ph type="body" sz="quarter" idx="10"/>
          </p:nvPr>
        </p:nvSpPr>
        <p:spPr>
          <a:xfrm>
            <a:off x="269239" y="1189177"/>
            <a:ext cx="11653523" cy="3005631"/>
          </a:xfrm>
        </p:spPr>
        <p:txBody>
          <a:bodyPr/>
          <a:lstStyle/>
          <a:p>
            <a:r>
              <a:rPr lang="en-US" dirty="0">
                <a:solidFill>
                  <a:schemeClr val="accent1"/>
                </a:solidFill>
              </a:rPr>
              <a:t>Look at what you wrote down to question of: </a:t>
            </a:r>
            <a:br>
              <a:rPr lang="en-US" dirty="0">
                <a:solidFill>
                  <a:schemeClr val="accent1"/>
                </a:solidFill>
              </a:rPr>
            </a:br>
            <a:r>
              <a:rPr lang="en-US" sz="4000" dirty="0">
                <a:solidFill>
                  <a:schemeClr val="accent1"/>
                </a:solidFill>
                <a:latin typeface="+mn-lt"/>
              </a:rPr>
              <a:t>Why clients buy from you?</a:t>
            </a:r>
            <a:endParaRPr lang="en-US" dirty="0">
              <a:solidFill>
                <a:schemeClr val="accent1"/>
              </a:solidFill>
              <a:latin typeface="+mn-lt"/>
            </a:endParaRPr>
          </a:p>
          <a:p>
            <a:pPr lvl="1"/>
            <a:endParaRPr lang="en-US" sz="2040" dirty="0">
              <a:solidFill>
                <a:schemeClr val="accent1"/>
              </a:solidFill>
            </a:endParaRPr>
          </a:p>
          <a:p>
            <a:r>
              <a:rPr lang="en-US" sz="4000" dirty="0">
                <a:solidFill>
                  <a:schemeClr val="accent1"/>
                </a:solidFill>
              </a:rPr>
              <a:t>How does that compare to your new or refreshed value proposition?</a:t>
            </a:r>
          </a:p>
        </p:txBody>
      </p:sp>
    </p:spTree>
    <p:extLst>
      <p:ext uri="{BB962C8B-B14F-4D97-AF65-F5344CB8AC3E}">
        <p14:creationId xmlns:p14="http://schemas.microsoft.com/office/powerpoint/2010/main" val="3015476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Review</a:t>
            </a:r>
          </a:p>
        </p:txBody>
      </p:sp>
      <p:sp>
        <p:nvSpPr>
          <p:cNvPr id="5" name="Text Placeholder 4"/>
          <p:cNvSpPr>
            <a:spLocks noGrp="1"/>
          </p:cNvSpPr>
          <p:nvPr>
            <p:ph type="body" sz="quarter" idx="10"/>
          </p:nvPr>
        </p:nvSpPr>
        <p:spPr>
          <a:xfrm>
            <a:off x="269239" y="1189177"/>
            <a:ext cx="11653523" cy="5447645"/>
          </a:xfrm>
        </p:spPr>
        <p:txBody>
          <a:bodyPr/>
          <a:lstStyle/>
          <a:p>
            <a:r>
              <a:rPr lang="en-US" sz="4000" dirty="0">
                <a:solidFill>
                  <a:schemeClr val="bg1"/>
                </a:solidFill>
              </a:rPr>
              <a:t>Value props are what make you important to clients</a:t>
            </a:r>
          </a:p>
          <a:p>
            <a:r>
              <a:rPr lang="en-US" sz="4000" dirty="0">
                <a:solidFill>
                  <a:schemeClr val="bg1"/>
                </a:solidFill>
              </a:rPr>
              <a:t>They state your “wow” factors</a:t>
            </a:r>
          </a:p>
          <a:p>
            <a:r>
              <a:rPr lang="en-US" sz="4000" dirty="0">
                <a:solidFill>
                  <a:schemeClr val="bg1"/>
                </a:solidFill>
              </a:rPr>
              <a:t>Use four magic questions with clients and staff</a:t>
            </a:r>
          </a:p>
          <a:p>
            <a:pPr>
              <a:buClr>
                <a:schemeClr val="bg1"/>
              </a:buClr>
            </a:pPr>
            <a:r>
              <a:rPr lang="en-US" sz="4000" dirty="0">
                <a:solidFill>
                  <a:schemeClr val="bg1"/>
                </a:solidFill>
              </a:rPr>
              <a:t>Rank the best responses, craft them into statements</a:t>
            </a:r>
          </a:p>
          <a:p>
            <a:pPr>
              <a:buClr>
                <a:schemeClr val="bg1"/>
              </a:buClr>
            </a:pPr>
            <a:r>
              <a:rPr lang="en-US" sz="4000" dirty="0">
                <a:solidFill>
                  <a:schemeClr val="bg1"/>
                </a:solidFill>
              </a:rPr>
              <a:t>They should be strong and memorable</a:t>
            </a:r>
          </a:p>
          <a:p>
            <a:pPr>
              <a:buClr>
                <a:schemeClr val="bg1"/>
              </a:buClr>
            </a:pPr>
            <a:r>
              <a:rPr lang="en-US" sz="4000" dirty="0">
                <a:solidFill>
                  <a:schemeClr val="bg1"/>
                </a:solidFill>
              </a:rPr>
              <a:t>Create variations for different personas</a:t>
            </a:r>
          </a:p>
          <a:p>
            <a:pPr>
              <a:buClr>
                <a:schemeClr val="bg1"/>
              </a:buClr>
            </a:pPr>
            <a:r>
              <a:rPr lang="en-US" sz="4000" dirty="0">
                <a:solidFill>
                  <a:schemeClr val="bg1"/>
                </a:solidFill>
              </a:rPr>
              <a:t>Shorter phrases make great elevator pitches</a:t>
            </a:r>
          </a:p>
        </p:txBody>
      </p:sp>
    </p:spTree>
    <p:extLst>
      <p:ext uri="{BB962C8B-B14F-4D97-AF65-F5344CB8AC3E}">
        <p14:creationId xmlns:p14="http://schemas.microsoft.com/office/powerpoint/2010/main" val="1709830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bg1"/>
                </a:solidFill>
              </a:rPr>
              <a:t>Write down your answers to these questions</a:t>
            </a:r>
          </a:p>
        </p:txBody>
      </p:sp>
      <p:sp>
        <p:nvSpPr>
          <p:cNvPr id="5" name="Text Placeholder 4"/>
          <p:cNvSpPr>
            <a:spLocks noGrp="1"/>
          </p:cNvSpPr>
          <p:nvPr>
            <p:ph type="body" sz="quarter" idx="10"/>
          </p:nvPr>
        </p:nvSpPr>
        <p:spPr>
          <a:xfrm>
            <a:off x="390144" y="1402123"/>
            <a:ext cx="11653523" cy="3049296"/>
          </a:xfrm>
        </p:spPr>
        <p:txBody>
          <a:bodyPr/>
          <a:lstStyle/>
          <a:p>
            <a:r>
              <a:rPr lang="en-US" dirty="0">
                <a:solidFill>
                  <a:schemeClr val="bg1"/>
                </a:solidFill>
              </a:rPr>
              <a:t>Who do you sell to?</a:t>
            </a:r>
          </a:p>
          <a:p>
            <a:r>
              <a:rPr lang="en-US" dirty="0">
                <a:solidFill>
                  <a:schemeClr val="bg1"/>
                </a:solidFill>
              </a:rPr>
              <a:t>Who are your best clients?</a:t>
            </a:r>
          </a:p>
          <a:p>
            <a:r>
              <a:rPr lang="en-US" dirty="0">
                <a:solidFill>
                  <a:schemeClr val="bg1"/>
                </a:solidFill>
              </a:rPr>
              <a:t>What makes you different than your competitors?</a:t>
            </a:r>
          </a:p>
          <a:p>
            <a:r>
              <a:rPr lang="en-US" dirty="0">
                <a:solidFill>
                  <a:schemeClr val="bg1"/>
                </a:solidFill>
              </a:rPr>
              <a:t>Why do your clients buy from you?</a:t>
            </a:r>
          </a:p>
        </p:txBody>
      </p:sp>
    </p:spTree>
    <p:extLst>
      <p:ext uri="{BB962C8B-B14F-4D97-AF65-F5344CB8AC3E}">
        <p14:creationId xmlns:p14="http://schemas.microsoft.com/office/powerpoint/2010/main" val="4415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value proposition?</a:t>
            </a:r>
          </a:p>
        </p:txBody>
      </p:sp>
      <p:sp>
        <p:nvSpPr>
          <p:cNvPr id="3" name="Text Placeholder 2"/>
          <p:cNvSpPr>
            <a:spLocks noGrp="1"/>
          </p:cNvSpPr>
          <p:nvPr>
            <p:ph type="body" sz="quarter" idx="10"/>
          </p:nvPr>
        </p:nvSpPr>
        <p:spPr>
          <a:xfrm>
            <a:off x="269239" y="1189177"/>
            <a:ext cx="11653523" cy="3469604"/>
          </a:xfrm>
        </p:spPr>
        <p:txBody>
          <a:bodyPr/>
          <a:lstStyle/>
          <a:p>
            <a:r>
              <a:rPr lang="en-US" dirty="0"/>
              <a:t>The things that make your company's products and services special to your target marketplace</a:t>
            </a:r>
          </a:p>
          <a:p>
            <a:pPr lvl="1"/>
            <a:endParaRPr lang="en-US" dirty="0"/>
          </a:p>
          <a:p>
            <a:r>
              <a:rPr lang="en-US" dirty="0"/>
              <a:t>These statements summarize why a prospect should buy your products and services</a:t>
            </a:r>
          </a:p>
          <a:p>
            <a:endParaRPr lang="en-US" sz="2000" dirty="0"/>
          </a:p>
        </p:txBody>
      </p:sp>
    </p:spTree>
    <p:extLst>
      <p:ext uri="{BB962C8B-B14F-4D97-AF65-F5344CB8AC3E}">
        <p14:creationId xmlns:p14="http://schemas.microsoft.com/office/powerpoint/2010/main" val="444170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l="5873"/>
          <a:stretch/>
        </p:blipFill>
        <p:spPr>
          <a:xfrm>
            <a:off x="1803748" y="2489911"/>
            <a:ext cx="9201145" cy="3196905"/>
          </a:xfrm>
          <a:prstGeom prst="rect">
            <a:avLst/>
          </a:prstGeom>
        </p:spPr>
      </p:pic>
      <p:sp>
        <p:nvSpPr>
          <p:cNvPr id="2" name="Title 1"/>
          <p:cNvSpPr>
            <a:spLocks noGrp="1"/>
          </p:cNvSpPr>
          <p:nvPr>
            <p:ph type="title"/>
          </p:nvPr>
        </p:nvSpPr>
        <p:spPr/>
        <p:txBody>
          <a:bodyPr/>
          <a:lstStyle/>
          <a:p>
            <a:r>
              <a:rPr lang="en-US" dirty="0"/>
              <a:t>Palmetto Technology Group tackles the question head on  </a:t>
            </a:r>
          </a:p>
        </p:txBody>
      </p:sp>
      <p:pic>
        <p:nvPicPr>
          <p:cNvPr id="10" name="Picture 9"/>
          <p:cNvPicPr>
            <a:picLocks noChangeAspect="1"/>
          </p:cNvPicPr>
          <p:nvPr/>
        </p:nvPicPr>
        <p:blipFill rotWithShape="1">
          <a:blip r:embed="rId4"/>
          <a:srcRect l="1" r="2447"/>
          <a:stretch/>
        </p:blipFill>
        <p:spPr>
          <a:xfrm>
            <a:off x="269240" y="1911493"/>
            <a:ext cx="2448210" cy="1558216"/>
          </a:xfrm>
          <a:prstGeom prst="rect">
            <a:avLst/>
          </a:prstGeom>
        </p:spPr>
      </p:pic>
    </p:spTree>
    <p:extLst>
      <p:ext uri="{BB962C8B-B14F-4D97-AF65-F5344CB8AC3E}">
        <p14:creationId xmlns:p14="http://schemas.microsoft.com/office/powerpoint/2010/main" val="404685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r="29177"/>
          <a:stretch/>
        </p:blipFill>
        <p:spPr>
          <a:xfrm>
            <a:off x="4584192" y="0"/>
            <a:ext cx="7607808" cy="6858594"/>
          </a:xfrm>
          <a:prstGeom prst="rect">
            <a:avLst/>
          </a:prstGeom>
        </p:spPr>
      </p:pic>
      <p:sp>
        <p:nvSpPr>
          <p:cNvPr id="2" name="Title 1"/>
          <p:cNvSpPr>
            <a:spLocks noGrp="1"/>
          </p:cNvSpPr>
          <p:nvPr>
            <p:ph type="title"/>
          </p:nvPr>
        </p:nvSpPr>
        <p:spPr/>
        <p:txBody>
          <a:bodyPr/>
          <a:lstStyle/>
          <a:p>
            <a:r>
              <a:rPr lang="en-US" dirty="0"/>
              <a:t>Talk to your target audience</a:t>
            </a:r>
          </a:p>
        </p:txBody>
      </p:sp>
      <p:pic>
        <p:nvPicPr>
          <p:cNvPr id="11" name="Picture 10"/>
          <p:cNvPicPr>
            <a:picLocks noChangeAspect="1"/>
          </p:cNvPicPr>
          <p:nvPr/>
        </p:nvPicPr>
        <p:blipFill>
          <a:blip r:embed="rId4"/>
          <a:stretch>
            <a:fillRect/>
          </a:stretch>
        </p:blipFill>
        <p:spPr>
          <a:xfrm>
            <a:off x="403447" y="1389881"/>
            <a:ext cx="4381162" cy="1072585"/>
          </a:xfrm>
          <a:prstGeom prst="rect">
            <a:avLst/>
          </a:prstGeom>
        </p:spPr>
      </p:pic>
    </p:spTree>
    <p:extLst>
      <p:ext uri="{BB962C8B-B14F-4D97-AF65-F5344CB8AC3E}">
        <p14:creationId xmlns:p14="http://schemas.microsoft.com/office/powerpoint/2010/main" val="1392143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Communicate the advantage of your solution</a:t>
            </a:r>
          </a:p>
        </p:txBody>
      </p:sp>
      <p:sp>
        <p:nvSpPr>
          <p:cNvPr id="3" name="Text Placeholder 2"/>
          <p:cNvSpPr>
            <a:spLocks noGrp="1"/>
          </p:cNvSpPr>
          <p:nvPr>
            <p:ph type="body" sz="quarter" idx="10"/>
          </p:nvPr>
        </p:nvSpPr>
        <p:spPr>
          <a:xfrm>
            <a:off x="316863" y="3739816"/>
            <a:ext cx="11653523" cy="2598147"/>
          </a:xfrm>
        </p:spPr>
        <p:txBody>
          <a:bodyPr/>
          <a:lstStyle/>
          <a:p>
            <a:pPr>
              <a:lnSpc>
                <a:spcPct val="100000"/>
              </a:lnSpc>
              <a:spcBef>
                <a:spcPts val="0"/>
              </a:spcBef>
            </a:pPr>
            <a:r>
              <a:rPr lang="en-US" dirty="0"/>
              <a:t>7 million external emails sent each year = 7 million</a:t>
            </a:r>
          </a:p>
          <a:p>
            <a:pPr>
              <a:lnSpc>
                <a:spcPct val="100000"/>
              </a:lnSpc>
              <a:spcBef>
                <a:spcPts val="0"/>
              </a:spcBef>
            </a:pPr>
            <a:r>
              <a:rPr lang="en-US" dirty="0"/>
              <a:t>opportunities to value your brand.  It’s more than an e-mail signature: It’s a new channel to bolster your marketing campaigns</a:t>
            </a:r>
          </a:p>
        </p:txBody>
      </p:sp>
      <p:pic>
        <p:nvPicPr>
          <p:cNvPr id="6" name="Picture 5"/>
          <p:cNvPicPr>
            <a:picLocks noChangeAspect="1"/>
          </p:cNvPicPr>
          <p:nvPr/>
        </p:nvPicPr>
        <p:blipFill>
          <a:blip r:embed="rId3"/>
          <a:stretch>
            <a:fillRect/>
          </a:stretch>
        </p:blipFill>
        <p:spPr>
          <a:xfrm>
            <a:off x="316863" y="1540571"/>
            <a:ext cx="6048375" cy="1847850"/>
          </a:xfrm>
          <a:prstGeom prst="rect">
            <a:avLst/>
          </a:prstGeom>
        </p:spPr>
      </p:pic>
    </p:spTree>
    <p:extLst>
      <p:ext uri="{BB962C8B-B14F-4D97-AF65-F5344CB8AC3E}">
        <p14:creationId xmlns:p14="http://schemas.microsoft.com/office/powerpoint/2010/main" val="2318521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Have more than one value proposition</a:t>
            </a:r>
          </a:p>
        </p:txBody>
      </p:sp>
      <p:sp>
        <p:nvSpPr>
          <p:cNvPr id="3" name="Text Placeholder 2"/>
          <p:cNvSpPr>
            <a:spLocks noGrp="1"/>
          </p:cNvSpPr>
          <p:nvPr>
            <p:ph type="body" sz="quarter" idx="10"/>
          </p:nvPr>
        </p:nvSpPr>
        <p:spPr>
          <a:xfrm>
            <a:off x="269239" y="1189177"/>
            <a:ext cx="11653523" cy="727700"/>
          </a:xfrm>
        </p:spPr>
        <p:txBody>
          <a:bodyPr/>
          <a:lstStyle/>
          <a:p>
            <a:r>
              <a:rPr lang="en-US" dirty="0"/>
              <a:t>Another example from Palmetto Technology</a:t>
            </a:r>
          </a:p>
        </p:txBody>
      </p:sp>
      <p:sp>
        <p:nvSpPr>
          <p:cNvPr id="5" name="Rectangle 4"/>
          <p:cNvSpPr/>
          <p:nvPr/>
        </p:nvSpPr>
        <p:spPr>
          <a:xfrm>
            <a:off x="3179210" y="2326368"/>
            <a:ext cx="8281791" cy="4031873"/>
          </a:xfrm>
          <a:prstGeom prst="rect">
            <a:avLst/>
          </a:prstGeom>
          <a:ln w="15875">
            <a:noFill/>
          </a:ln>
        </p:spPr>
        <p:txBody>
          <a:bodyPr wrap="square">
            <a:spAutoFit/>
          </a:bodyPr>
          <a:lstStyle/>
          <a:p>
            <a:r>
              <a:rPr lang="en-US" sz="3200" b="1" dirty="0"/>
              <a:t>If you don't want to think about IT...</a:t>
            </a:r>
          </a:p>
          <a:p>
            <a:r>
              <a:rPr lang="en-US" sz="3200" dirty="0"/>
              <a:t>Consider our monthly subscriptions for managed services. With a managed services plan, PTG handles everything from help desk requests, mobile device setup, non-functioning equipment, and server updates. </a:t>
            </a:r>
            <a:r>
              <a:rPr lang="en-US" sz="3200" b="1" i="1" dirty="0"/>
              <a:t>We can serve as your IT team or work with your IT team.</a:t>
            </a:r>
            <a:endParaRPr lang="en-US" sz="3200" dirty="0"/>
          </a:p>
        </p:txBody>
      </p:sp>
      <p:pic>
        <p:nvPicPr>
          <p:cNvPr id="8" name="Picture 7"/>
          <p:cNvPicPr>
            <a:picLocks noChangeAspect="1"/>
          </p:cNvPicPr>
          <p:nvPr/>
        </p:nvPicPr>
        <p:blipFill rotWithShape="1">
          <a:blip r:embed="rId3"/>
          <a:srcRect l="1" r="2447"/>
          <a:stretch/>
        </p:blipFill>
        <p:spPr>
          <a:xfrm>
            <a:off x="269239" y="2326368"/>
            <a:ext cx="2448210" cy="1558216"/>
          </a:xfrm>
          <a:prstGeom prst="rect">
            <a:avLst/>
          </a:prstGeom>
        </p:spPr>
      </p:pic>
    </p:spTree>
    <p:extLst>
      <p:ext uri="{BB962C8B-B14F-4D97-AF65-F5344CB8AC3E}">
        <p14:creationId xmlns:p14="http://schemas.microsoft.com/office/powerpoint/2010/main" val="23783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Communicate your expertise</a:t>
            </a:r>
          </a:p>
        </p:txBody>
      </p:sp>
      <p:pic>
        <p:nvPicPr>
          <p:cNvPr id="6" name="Picture 5"/>
          <p:cNvPicPr>
            <a:picLocks noChangeAspect="1"/>
          </p:cNvPicPr>
          <p:nvPr/>
        </p:nvPicPr>
        <p:blipFill>
          <a:blip r:embed="rId3"/>
          <a:stretch>
            <a:fillRect/>
          </a:stretch>
        </p:blipFill>
        <p:spPr>
          <a:xfrm>
            <a:off x="726509" y="2376035"/>
            <a:ext cx="10847539" cy="4095684"/>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rotWithShape="1">
          <a:blip r:embed="rId4"/>
          <a:srcRect l="9579" t="17788" r="8079" b="17987"/>
          <a:stretch/>
        </p:blipFill>
        <p:spPr>
          <a:xfrm>
            <a:off x="726509" y="1188017"/>
            <a:ext cx="3419605" cy="1052187"/>
          </a:xfrm>
          <a:prstGeom prst="rect">
            <a:avLst/>
          </a:prstGeom>
        </p:spPr>
      </p:pic>
    </p:spTree>
    <p:extLst>
      <p:ext uri="{BB962C8B-B14F-4D97-AF65-F5344CB8AC3E}">
        <p14:creationId xmlns:p14="http://schemas.microsoft.com/office/powerpoint/2010/main" val="197304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2.xml><?xml version="1.0" encoding="utf-8"?>
<a:theme xmlns:a="http://schemas.openxmlformats.org/drawingml/2006/main" name="2_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3.xml><?xml version="1.0" encoding="utf-8"?>
<a:theme xmlns:a="http://schemas.openxmlformats.org/drawingml/2006/main" name="3_WHITE TEMPLATE">
  <a:themeElements>
    <a:clrScheme name="MPN - Theme 1 Purple">
      <a:dk1>
        <a:srgbClr val="505050"/>
      </a:dk1>
      <a:lt1>
        <a:srgbClr val="FFFFFF"/>
      </a:lt1>
      <a:dk2>
        <a:srgbClr val="32145A"/>
      </a:dk2>
      <a:lt2>
        <a:srgbClr val="00BCF2"/>
      </a:lt2>
      <a:accent1>
        <a:srgbClr val="5C2D91"/>
      </a:accent1>
      <a:accent2>
        <a:srgbClr val="002050"/>
      </a:accent2>
      <a:accent3>
        <a:srgbClr val="004B50"/>
      </a:accent3>
      <a:accent4>
        <a:srgbClr val="BAD80A"/>
      </a:accent4>
      <a:accent5>
        <a:srgbClr val="008272"/>
      </a:accent5>
      <a:accent6>
        <a:srgbClr val="969696"/>
      </a:accent6>
      <a:hlink>
        <a:srgbClr val="32145A"/>
      </a:hlink>
      <a:folHlink>
        <a:srgbClr val="32145A"/>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Brand_template_16-9_Consumer_PURPLE_1" id="{C5B97486-936C-417A-BE45-C6B0449FB8E8}" vid="{344BB025-8AA3-4046-AFFF-C664123BDA9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D02744B6EBD240A2E9E535E249B097" ma:contentTypeVersion="11" ma:contentTypeDescription="Create a new document." ma:contentTypeScope="" ma:versionID="e1116f5109a686c51f17736b99a9f805">
  <xsd:schema xmlns:xsd="http://www.w3.org/2001/XMLSchema" xmlns:xs="http://www.w3.org/2001/XMLSchema" xmlns:p="http://schemas.microsoft.com/office/2006/metadata/properties" xmlns:ns1="http://schemas.microsoft.com/sharepoint/v3" xmlns:ns2="cf611e66-344d-4389-90b6-86ba05c06dc2" xmlns:ns3="7e99ce3b-cedd-4ea9-b8cb-ce3853bfad13" targetNamespace="http://schemas.microsoft.com/office/2006/metadata/properties" ma:root="true" ma:fieldsID="5b56295cdac60c2bc57c2112e0ff7143" ns1:_="" ns2:_="" ns3:_="">
    <xsd:import namespace="http://schemas.microsoft.com/sharepoint/v3"/>
    <xsd:import namespace="cf611e66-344d-4389-90b6-86ba05c06dc2"/>
    <xsd:import namespace="7e99ce3b-cedd-4ea9-b8cb-ce3853bfad13"/>
    <xsd:element name="properties">
      <xsd:complexType>
        <xsd:sequence>
          <xsd:element name="documentManagement">
            <xsd:complexType>
              <xsd:all>
                <xsd:element ref="ns2:SharedWithUsers" minOccurs="0"/>
                <xsd:element ref="ns1:PublishingStartDate" minOccurs="0"/>
                <xsd:element ref="ns1:PublishingExpirationDate" minOccurs="0"/>
                <xsd:element ref="ns2:SharingHintHash" minOccurs="0"/>
                <xsd:element ref="ns2:SharedWithDetails" minOccurs="0"/>
                <xsd:element ref="ns1:_ip_UnifiedCompliancePolicyProperties" minOccurs="0"/>
                <xsd:element ref="ns1:_ip_UnifiedCompliancePolicyUIAction" minOccurs="0"/>
                <xsd:element ref="ns2:LastSharedByUser" minOccurs="0"/>
                <xsd:element ref="ns2:LastSharedByTime" minOccurs="0"/>
                <xsd:element ref="ns3:MediaServiceMetadata" minOccurs="0"/>
                <xsd:element ref="ns3:MediaServiceFastMetadata"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9"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10"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_ip_UnifiedCompliancePolicyProperties" ma:index="13" nillable="true" ma:displayName="Unified Compliance Policy Properties" ma:hidden="true" ma:internalName="_ip_UnifiedCompliancePolicyProperties">
      <xsd:simpleType>
        <xsd:restriction base="dms:Note"/>
      </xsd:simpleType>
    </xsd:element>
    <xsd:element name="_ip_UnifiedCompliancePolicyUIAction" ma:index="1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f611e66-344d-4389-90b6-86ba05c06dc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5" nillable="true" ma:displayName="Last Shared By User" ma:description="" ma:internalName="LastSharedByUser" ma:readOnly="true">
      <xsd:simpleType>
        <xsd:restriction base="dms:Note">
          <xsd:maxLength value="255"/>
        </xsd:restriction>
      </xsd:simpleType>
    </xsd:element>
    <xsd:element name="LastSharedByTime" ma:index="16"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7e99ce3b-cedd-4ea9-b8cb-ce3853bfad13" elementFormDefault="qualified">
    <xsd:import namespace="http://schemas.microsoft.com/office/2006/documentManagement/types"/>
    <xsd:import namespace="http://schemas.microsoft.com/office/infopath/2007/PartnerControls"/>
    <xsd:element name="MediaServiceMetadata" ma:index="17" nillable="true" ma:displayName="MediaServiceMetadata" ma:description="" ma:hidden="true" ma:internalName="MediaServiceMetadata" ma:readOnly="true">
      <xsd:simpleType>
        <xsd:restriction base="dms:Note"/>
      </xsd:simpleType>
    </xsd:element>
    <xsd:element name="MediaServiceFastMetadata" ma:index="18" nillable="true" ma:displayName="MediaServiceFastMetadata" ma:description="" ma:hidden="true" ma:internalName="MediaServiceFastMetadata" ma:readOnly="true">
      <xsd:simpleType>
        <xsd:restriction base="dms:Note"/>
      </xsd:simpleType>
    </xsd:element>
    <xsd:element name="MediaServiceDateTaken" ma:index="19" nillable="true" ma:displayName="MediaServiceDateTaken" ma:descriptio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630DC72-ACAB-486F-A7FE-2C4F3A145E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f611e66-344d-4389-90b6-86ba05c06dc2"/>
    <ds:schemaRef ds:uri="7e99ce3b-cedd-4ea9-b8cb-ce3853bfad1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ADEA9F3-C2C8-466D-AF0D-068ADDA734EE}">
  <ds:schemaRefs>
    <ds:schemaRef ds:uri="http://schemas.microsoft.com/sharepoint/v3/contenttype/forms"/>
  </ds:schemaRefs>
</ds:datastoreItem>
</file>

<file path=customXml/itemProps3.xml><?xml version="1.0" encoding="utf-8"?>
<ds:datastoreItem xmlns:ds="http://schemas.openxmlformats.org/officeDocument/2006/customXml" ds:itemID="{567B005E-4D0F-4B3E-9A1C-E4E9F6EA6A3A}">
  <ds:schemaRefs>
    <ds:schemaRef ds:uri="http://schemas.microsoft.com/office/2006/metadata/properties"/>
    <ds:schemaRef ds:uri="http://www.w3.org/XML/1998/namespace"/>
    <ds:schemaRef ds:uri="http://purl.org/dc/elements/1.1/"/>
    <ds:schemaRef ds:uri="http://schemas.microsoft.com/office/2006/documentManagement/types"/>
    <ds:schemaRef ds:uri="http://purl.org/dc/terms/"/>
    <ds:schemaRef ds:uri="http://schemas.openxmlformats.org/package/2006/metadata/core-properties"/>
    <ds:schemaRef ds:uri="cf611e66-344d-4389-90b6-86ba05c06dc2"/>
    <ds:schemaRef ds:uri="http://schemas.microsoft.com/office/infopath/2007/PartnerControls"/>
    <ds:schemaRef ds:uri="http://schemas.microsoft.com/sharepoint/v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876</TotalTime>
  <Words>831</Words>
  <Application>Microsoft Office PowerPoint</Application>
  <PresentationFormat>Widescreen</PresentationFormat>
  <Paragraphs>163</Paragraphs>
  <Slides>25</Slides>
  <Notes>23</Notes>
  <HiddenSlides>0</HiddenSlides>
  <MMClips>0</MMClips>
  <ScaleCrop>false</ScaleCrop>
  <HeadingPairs>
    <vt:vector size="4" baseType="variant">
      <vt:variant>
        <vt:lpstr>Theme</vt:lpstr>
      </vt:variant>
      <vt:variant>
        <vt:i4>3</vt:i4>
      </vt:variant>
      <vt:variant>
        <vt:lpstr>Slide Titles</vt:lpstr>
      </vt:variant>
      <vt:variant>
        <vt:i4>25</vt:i4>
      </vt:variant>
    </vt:vector>
  </HeadingPairs>
  <TitlesOfParts>
    <vt:vector size="28" baseType="lpstr">
      <vt:lpstr>WHITE TEMPLATE</vt:lpstr>
      <vt:lpstr>2_WHITE TEMPLATE</vt:lpstr>
      <vt:lpstr>3_WHITE TEMPLATE</vt:lpstr>
      <vt:lpstr>Foundational Marketing:  Value Propositions and Elevator Pitches</vt:lpstr>
      <vt:lpstr>Topics in this workshop</vt:lpstr>
      <vt:lpstr>Write down your answers to these questions</vt:lpstr>
      <vt:lpstr>What is a value proposition?</vt:lpstr>
      <vt:lpstr>Palmetto Technology Group tackles the question head on  </vt:lpstr>
      <vt:lpstr>Talk to your target audience</vt:lpstr>
      <vt:lpstr>Communicate the advantage of your solution</vt:lpstr>
      <vt:lpstr>Have more than one value proposition</vt:lpstr>
      <vt:lpstr>Communicate your expertise</vt:lpstr>
      <vt:lpstr>State the things you want prospects to know</vt:lpstr>
      <vt:lpstr>Chances are you already have value props</vt:lpstr>
      <vt:lpstr>The four magic questions</vt:lpstr>
      <vt:lpstr>PowerPoint Presentation</vt:lpstr>
      <vt:lpstr>Focus on the first two magic questions</vt:lpstr>
      <vt:lpstr>PowerPoint Presentation</vt:lpstr>
      <vt:lpstr>Example of crafting a value proposition</vt:lpstr>
      <vt:lpstr>Where to use your value props</vt:lpstr>
      <vt:lpstr>Elevator pitches</vt:lpstr>
      <vt:lpstr>What is an elevator pitch?</vt:lpstr>
      <vt:lpstr>Example:  Attendant Pro, Landis Technologies</vt:lpstr>
      <vt:lpstr>Generic is ok, audience-specific is better</vt:lpstr>
      <vt:lpstr>Characteristics of good elevator pitches</vt:lpstr>
      <vt:lpstr>How to create your elevator pitches</vt:lpstr>
      <vt:lpstr>Let's compare</vt:lpstr>
      <vt:lpstr>Review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Partner Marketing Workshops</dc:title>
  <dc:creator>Jeff Hilton</dc:creator>
  <cp:lastModifiedBy>Greg Hammer</cp:lastModifiedBy>
  <cp:revision>84</cp:revision>
  <dcterms:created xsi:type="dcterms:W3CDTF">2016-09-14T18:20:34Z</dcterms:created>
  <dcterms:modified xsi:type="dcterms:W3CDTF">2018-01-17T19:54:20Z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0x01010068D02744B6EBD240A2E9E535E249B097</vt:lpwstr>
  </property>
</Properties>
</file>