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8" r:id="rId5"/>
    <p:sldMasterId id="2147483713" r:id="rId6"/>
    <p:sldMasterId id="2147483737" r:id="rId7"/>
  </p:sldMasterIdLst>
  <p:notesMasterIdLst>
    <p:notesMasterId r:id="rId19"/>
  </p:notesMasterIdLst>
  <p:sldIdLst>
    <p:sldId id="258" r:id="rId8"/>
    <p:sldId id="319" r:id="rId9"/>
    <p:sldId id="321" r:id="rId10"/>
    <p:sldId id="330" r:id="rId11"/>
    <p:sldId id="322" r:id="rId12"/>
    <p:sldId id="323" r:id="rId13"/>
    <p:sldId id="324" r:id="rId14"/>
    <p:sldId id="325" r:id="rId15"/>
    <p:sldId id="326" r:id="rId16"/>
    <p:sldId id="328" r:id="rId17"/>
    <p:sldId id="3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Hilton" initials="JH" lastIdx="283" clrIdx="0">
    <p:extLst>
      <p:ext uri="{19B8F6BF-5375-455C-9EA6-DF929625EA0E}">
        <p15:presenceInfo xmlns:p15="http://schemas.microsoft.com/office/powerpoint/2012/main" userId="2b94daf8807868ce" providerId="Windows Live"/>
      </p:ext>
    </p:extLst>
  </p:cmAuthor>
  <p:cmAuthor id="2" name="Jennifer Tomlinson (SIDDALL)" initials="JT(" lastIdx="30" clrIdx="1">
    <p:extLst>
      <p:ext uri="{19B8F6BF-5375-455C-9EA6-DF929625EA0E}">
        <p15:presenceInfo xmlns:p15="http://schemas.microsoft.com/office/powerpoint/2012/main" userId="S-1-5-21-2127521184-1604012920-1887927527-2163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69643" autoAdjust="0"/>
  </p:normalViewPr>
  <p:slideViewPr>
    <p:cSldViewPr snapToGrid="0">
      <p:cViewPr varScale="1">
        <p:scale>
          <a:sx n="51" d="100"/>
          <a:sy n="51" d="100"/>
        </p:scale>
        <p:origin x="11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781B0-47D1-475D-9F41-FEA790FE6054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79B68-D59F-4F46-B76A-242CE2BF4F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6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8614-4DF0-4F00-AC6F-3E92AEF4F8A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28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C3BAC-731A-49B8-B3C1-49DF33817E7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5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C3BAC-731A-49B8-B3C1-49DF33817E7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34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C3BAC-731A-49B8-B3C1-49DF33817E7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8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6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C3BAC-731A-49B8-B3C1-49DF33817E7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0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C3BAC-731A-49B8-B3C1-49DF33817E7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4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an example</a:t>
            </a:r>
            <a:r>
              <a:rPr lang="en-US" baseline="0" dirty="0"/>
              <a:t> of how to score your business compared to your competitors.  We suggest using a scale of -5 to +5.  You decide how to rank and score each item.</a:t>
            </a:r>
          </a:p>
          <a:p>
            <a:r>
              <a:rPr lang="en-US" baseline="0" dirty="0"/>
              <a:t>The items listed here are examples.  You may choose to include other elements.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your competitors is Apex, a large regional company that provides a broad spectrum of products.  From your client’s perspective, how do you compare to Apex?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you exceptionally better at Client service?  Give yourself a +5 on your chart.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Apex have somewhat pricing than you?  Give yourself a -2 on your chart.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you somewhat more cloud-knowledgeable than Apex? Give yourself a +2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C3BAC-731A-49B8-B3C1-49DF33817E7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09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C3BAC-731A-49B8-B3C1-49DF33817E7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63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C3BAC-731A-49B8-B3C1-49DF33817E7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8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jpe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783"/>
            <a:ext cx="12192000" cy="687356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2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6533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2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263051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 text 1st level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1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6533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1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0431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9536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3153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10516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90602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42626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84025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973570"/>
          </a:xfrm>
        </p:spPr>
        <p:txBody>
          <a:bodyPr>
            <a:spAutoFit/>
          </a:bodyPr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0"/>
            <a:ext cx="6094444" cy="6856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7056168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2042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8" cy="6865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531493" y="2084186"/>
            <a:ext cx="6505882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7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358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324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7884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68545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654361" y="6149501"/>
            <a:ext cx="1089427" cy="233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" y="3129930"/>
            <a:ext cx="7288295" cy="4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8943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w-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68545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654361" y="6149501"/>
            <a:ext cx="1089427" cy="23340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197" y="3429000"/>
            <a:ext cx="6604908" cy="3339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78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" y="2526089"/>
            <a:ext cx="7288295" cy="4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106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N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217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8272"/>
                </a:solidFill>
                <a:latin typeface="+mn-lt"/>
              </a:defRPr>
            </a:lvl1pPr>
            <a:lvl2pPr marL="28012" indent="0">
              <a:buNone/>
              <a:defRPr sz="2400"/>
            </a:lvl2pPr>
            <a:lvl3pPr marL="219428" indent="0">
              <a:buNone/>
              <a:defRPr sz="2400"/>
            </a:lvl3pPr>
            <a:lvl4pPr marL="466868" indent="0">
              <a:buNone/>
              <a:defRPr sz="2000"/>
            </a:lvl4pPr>
            <a:lvl5pPr marL="725201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993207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6"/>
            <a:ext cx="11655840" cy="2217338"/>
          </a:xfrm>
        </p:spPr>
        <p:txBody>
          <a:bodyPr/>
          <a:lstStyle>
            <a:lvl1pPr marL="0" indent="0">
              <a:buNone/>
              <a:defRPr>
                <a:solidFill>
                  <a:srgbClr val="008272"/>
                </a:solidFill>
                <a:latin typeface="+mn-lt"/>
              </a:defRPr>
            </a:lvl1pPr>
            <a:lvl2pPr marL="28012" indent="0">
              <a:buNone/>
              <a:defRPr sz="2400"/>
            </a:lvl2pPr>
            <a:lvl3pPr marL="219428" indent="0">
              <a:buNone/>
              <a:defRPr sz="2400"/>
            </a:lvl3pPr>
            <a:lvl4pPr marL="466868" indent="0">
              <a:buNone/>
              <a:defRPr sz="2000"/>
            </a:lvl4pPr>
            <a:lvl5pPr marL="725201" indent="0">
              <a:buNone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837801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ext slides - 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049" y="2"/>
            <a:ext cx="11406737" cy="708159"/>
          </a:xfrm>
          <a:prstGeom prst="rect">
            <a:avLst/>
          </a:prstGeom>
        </p:spPr>
        <p:txBody>
          <a:bodyPr anchor="ctr"/>
          <a:lstStyle>
            <a:lvl1pPr marL="0" indent="0" algn="l" defTabSz="609570" rtl="0" eaLnBrk="1" latinLnBrk="0" hangingPunct="1">
              <a:spcBef>
                <a:spcPct val="0"/>
              </a:spcBef>
              <a:buFont typeface="Arial" panose="020B0604020202020204" pitchFamily="34" charset="0"/>
              <a:buNone/>
              <a:defRPr lang="en-US" sz="3733" kern="1200" baseline="0" dirty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240" y="1189177"/>
            <a:ext cx="11655840" cy="2217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AFD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010" indent="0">
              <a:buNone/>
              <a:defRPr sz="2400">
                <a:solidFill>
                  <a:srgbClr val="9DAC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19417" indent="0">
              <a:buNone/>
              <a:defRPr sz="2400">
                <a:solidFill>
                  <a:srgbClr val="9DAC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66844" indent="0">
              <a:buNone/>
              <a:defRPr sz="2000">
                <a:solidFill>
                  <a:srgbClr val="9DAC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5165" indent="0">
              <a:buNone/>
              <a:defRPr sz="2000">
                <a:solidFill>
                  <a:srgbClr val="9DAC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472082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783"/>
            <a:ext cx="12192000" cy="687356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</a:t>
            </a:r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8" cy="6865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97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1" y="2106936"/>
            <a:ext cx="4751363" cy="4752037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0"/>
                  <a:lumOff val="100000"/>
                  <a:alpha val="0"/>
                </a:schemeClr>
              </a:gs>
              <a:gs pos="0">
                <a:schemeClr val="tx1">
                  <a:lumMod val="50000"/>
                  <a:alpha val="39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3" y="5487867"/>
            <a:ext cx="1292142" cy="8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97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1" y="2106936"/>
            <a:ext cx="4751363" cy="4752037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0"/>
                  <a:lumOff val="100000"/>
                  <a:alpha val="0"/>
                </a:schemeClr>
              </a:gs>
              <a:gs pos="0">
                <a:schemeClr val="tx1">
                  <a:lumMod val="50000"/>
                  <a:alpha val="39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3" y="5487867"/>
            <a:ext cx="1292142" cy="8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0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7" y="454698"/>
            <a:ext cx="1061949" cy="7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69239" y="1189177"/>
            <a:ext cx="11653523" cy="196854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 sz="1961"/>
            </a:lvl2pPr>
            <a:lvl3pPr marL="222541" indent="0">
              <a:buNone/>
              <a:defRPr sz="1372"/>
            </a:lvl3pPr>
            <a:lvl4pPr marL="452862" indent="0">
              <a:buNone/>
              <a:defRPr sz="1372"/>
            </a:lvl4pPr>
            <a:lvl5pPr marL="673846" indent="0">
              <a:buNone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083251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6854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94140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79773"/>
          </a:xfrm>
        </p:spPr>
        <p:txBody>
          <a:bodyPr>
            <a:spAutoFit/>
          </a:bodyPr>
          <a:lstStyle>
            <a:lvl1pPr>
              <a:defRPr sz="392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099196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118472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761054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2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6533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2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284688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 text 1st level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1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6533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1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34544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93610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7" y="454698"/>
            <a:ext cx="1061949" cy="7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29936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376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1589670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2885192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4324612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973570"/>
          </a:xfrm>
        </p:spPr>
        <p:txBody>
          <a:bodyPr>
            <a:spAutoFit/>
          </a:bodyPr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097556" y="1900"/>
            <a:ext cx="6094444" cy="6856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832619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205128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07109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8237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73649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69239" y="1189177"/>
            <a:ext cx="11653523" cy="196854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 sz="1961"/>
            </a:lvl2pPr>
            <a:lvl3pPr marL="222541" indent="0">
              <a:buNone/>
              <a:defRPr sz="1372"/>
            </a:lvl3pPr>
            <a:lvl4pPr marL="452862" indent="0">
              <a:buNone/>
              <a:defRPr sz="1372"/>
            </a:lvl4pPr>
            <a:lvl5pPr marL="673846" indent="0">
              <a:buNone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373125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68545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654361" y="6149501"/>
            <a:ext cx="1089427" cy="233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" y="3129930"/>
            <a:ext cx="7288295" cy="4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3101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w-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68545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654361" y="6149501"/>
            <a:ext cx="1089427" cy="23340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197" y="3429000"/>
            <a:ext cx="6604908" cy="3339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78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" y="2526089"/>
            <a:ext cx="7288295" cy="4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5666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783"/>
            <a:ext cx="12192000" cy="687356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</a:t>
            </a:r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0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8" cy="6865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5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97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1" y="2106936"/>
            <a:ext cx="4751363" cy="4752037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0"/>
                  <a:lumOff val="100000"/>
                  <a:alpha val="0"/>
                </a:schemeClr>
              </a:gs>
              <a:gs pos="0">
                <a:schemeClr val="tx1">
                  <a:lumMod val="50000"/>
                  <a:alpha val="39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3" y="5487867"/>
            <a:ext cx="1292142" cy="8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7" y="454698"/>
            <a:ext cx="1061949" cy="7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69239" y="1189177"/>
            <a:ext cx="11653523" cy="196854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 sz="1961"/>
            </a:lvl2pPr>
            <a:lvl3pPr marL="222541" indent="0">
              <a:buNone/>
              <a:defRPr sz="1372"/>
            </a:lvl3pPr>
            <a:lvl4pPr marL="452862" indent="0">
              <a:buNone/>
              <a:defRPr sz="1372"/>
            </a:lvl4pPr>
            <a:lvl5pPr marL="673846" indent="0">
              <a:buNone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7028719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6854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377783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79773"/>
          </a:xfrm>
        </p:spPr>
        <p:txBody>
          <a:bodyPr>
            <a:spAutoFit/>
          </a:bodyPr>
          <a:lstStyle>
            <a:lvl1pPr>
              <a:defRPr sz="392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028507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36276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: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6854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061334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10638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2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6533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2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819396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 text 1st level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1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6533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1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8798009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0224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49481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533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5809937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62498875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8972211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973570"/>
          </a:xfrm>
        </p:spPr>
        <p:txBody>
          <a:bodyPr>
            <a:spAutoFit/>
          </a:bodyPr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097556" y="1900"/>
            <a:ext cx="6094444" cy="6856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6361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: 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79773"/>
          </a:xfrm>
        </p:spPr>
        <p:txBody>
          <a:bodyPr>
            <a:spAutoFit/>
          </a:bodyPr>
          <a:lstStyle>
            <a:lvl1pPr>
              <a:defRPr sz="392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1518353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56987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95541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5519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966834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654361" y="6149501"/>
            <a:ext cx="1089427" cy="233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" y="3129930"/>
            <a:ext cx="7288295" cy="488568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 userDrawn="1"/>
        </p:nvSpPr>
        <p:spPr bwMode="blackWhite">
          <a:xfrm>
            <a:off x="250952" y="6068544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Portions © Alliance For Channel Success. All rights reserved. © Microsoft Corporation. All rights reserved.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648" y="6032310"/>
            <a:ext cx="895287" cy="41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86672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783"/>
            <a:ext cx="12192000" cy="687356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Presentation </a:t>
            </a:r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2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8" cy="686578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2" y="5487867"/>
            <a:ext cx="1302804" cy="89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9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97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 bwMode="auto">
          <a:xfrm>
            <a:off x="-1" y="2106936"/>
            <a:ext cx="4751363" cy="4752037"/>
          </a:xfrm>
          <a:prstGeom prst="rect">
            <a:avLst/>
          </a:prstGeom>
          <a:gradFill flip="none" rotWithShape="1">
            <a:gsLst>
              <a:gs pos="86000">
                <a:schemeClr val="accent1">
                  <a:lumMod val="0"/>
                  <a:lumOff val="100000"/>
                  <a:alpha val="0"/>
                </a:schemeClr>
              </a:gs>
              <a:gs pos="0">
                <a:schemeClr val="tx1">
                  <a:lumMod val="50000"/>
                  <a:alpha val="39000"/>
                </a:schemeClr>
              </a:gs>
            </a:gsLst>
            <a:path path="rect">
              <a:fillToRect t="100000" r="100000"/>
            </a:path>
            <a:tileRect l="-100000" b="-100000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5647725" y="2084172"/>
            <a:ext cx="6274974" cy="3586208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647788" y="2084186"/>
            <a:ext cx="6276530" cy="1793104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646169" y="3877271"/>
            <a:ext cx="6276530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647">
                <a:gradFill>
                  <a:gsLst>
                    <a:gs pos="72727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3" y="5487867"/>
            <a:ext cx="1292142" cy="89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1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1104" y="3877271"/>
            <a:ext cx="6273418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2075840"/>
            <a:ext cx="8067760" cy="1801436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7" y="454698"/>
            <a:ext cx="1061949" cy="7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269239" y="1189177"/>
            <a:ext cx="11653523" cy="196854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 sz="1961"/>
            </a:lvl2pPr>
            <a:lvl3pPr marL="222541" indent="0">
              <a:buNone/>
              <a:defRPr sz="1372"/>
            </a:lvl3pPr>
            <a:lvl4pPr marL="452862" indent="0">
              <a:buNone/>
              <a:defRPr sz="1372"/>
            </a:lvl4pPr>
            <a:lvl5pPr marL="673846" indent="0">
              <a:buNone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05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856508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6854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4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79773"/>
          </a:xfrm>
        </p:spPr>
        <p:txBody>
          <a:bodyPr>
            <a:spAutoFit/>
          </a:bodyPr>
          <a:lstStyle>
            <a:lvl1pPr>
              <a:defRPr sz="392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35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>
                <a:solidFill>
                  <a:schemeClr val="tx2"/>
                </a:soli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19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2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6533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2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21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 text 1st level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1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6533" y="1189176"/>
            <a:ext cx="5378548" cy="1914222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Font typeface="Arial" pitchFamily="34" charset="0"/>
              <a:buNone/>
              <a:defRPr sz="3137">
                <a:solidFill>
                  <a:schemeClr val="tx1"/>
                </a:solidFill>
              </a:defRPr>
            </a:lvl1pPr>
            <a:lvl2pPr marL="227209" indent="-227209">
              <a:tabLst/>
              <a:defRPr sz="1961"/>
            </a:lvl2pPr>
            <a:lvl3pPr marL="390613" indent="-164960">
              <a:tabLst/>
              <a:defRPr sz="1372"/>
            </a:lvl3pPr>
            <a:lvl4pPr marL="563354" indent="-177410">
              <a:defRPr sz="1372"/>
            </a:lvl4pPr>
            <a:lvl5pPr marL="729871" indent="-164960"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77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865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6137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2697988"/>
          </a:xfrm>
          <a:noFill/>
        </p:spPr>
        <p:txBody>
          <a:bodyPr tIns="91440" bIns="91440" anchor="t" anchorCtr="0"/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6339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593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2484566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529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372"/>
            </a:lvl3pPr>
            <a:lvl4pPr marL="451306" indent="0">
              <a:buNone/>
              <a:defRPr sz="1372"/>
            </a:lvl4pPr>
            <a:lvl5pPr marL="672290" indent="0">
              <a:buNone/>
              <a:tabLst/>
              <a:defRPr sz="137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759025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657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8887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973570"/>
          </a:xfrm>
        </p:spPr>
        <p:txBody>
          <a:bodyPr>
            <a:spAutoFit/>
          </a:bodyPr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097556" y="1900"/>
            <a:ext cx="6094444" cy="6856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329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8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7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50952" y="6068544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Portions © Alliance For Channel Success. All rights reserved. 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654361" y="6149501"/>
            <a:ext cx="1089427" cy="233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" y="3129930"/>
            <a:ext cx="7288295" cy="4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w-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40" y="6068545"/>
            <a:ext cx="11623331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cs typeface="Segoe UI" pitchFamily="34" charset="0"/>
              </a:rPr>
              <a:t>© Microsoft Corporation. All rights reserved.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10654361" y="6149501"/>
            <a:ext cx="1089427" cy="233404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7197" y="3429000"/>
            <a:ext cx="6604908" cy="3339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78"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0" y="2526089"/>
            <a:ext cx="7288295" cy="4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72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23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70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2285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53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4367" rtl="0" eaLnBrk="1" fontAlgn="auto" latinLnBrk="0" hangingPunct="1">
        <a:lnSpc>
          <a:spcPct val="90000"/>
        </a:lnSpc>
        <a:spcBef>
          <a:spcPts val="1765"/>
        </a:spcBef>
        <a:spcAft>
          <a:spcPts val="0"/>
        </a:spcAft>
        <a:buClr>
          <a:schemeClr val="tx1"/>
        </a:buClr>
        <a:buSzPct val="90000"/>
        <a:buFont typeface="Arial" pitchFamily="34" charset="0"/>
        <a:buNone/>
        <a:tabLst/>
        <a:defRPr sz="3921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236546" marR="0" indent="-236546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961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505774" marR="0" indent="-224097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29871" marR="0" indent="-224097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53967" marR="0" indent="-224097" algn="l" defTabSz="896386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2285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23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4367" rtl="0" eaLnBrk="1" fontAlgn="auto" latinLnBrk="0" hangingPunct="1">
        <a:lnSpc>
          <a:spcPct val="90000"/>
        </a:lnSpc>
        <a:spcBef>
          <a:spcPts val="1765"/>
        </a:spcBef>
        <a:spcAft>
          <a:spcPts val="0"/>
        </a:spcAft>
        <a:buClr>
          <a:schemeClr val="tx1"/>
        </a:buClr>
        <a:buSzPct val="90000"/>
        <a:buFont typeface="Arial" pitchFamily="34" charset="0"/>
        <a:buNone/>
        <a:tabLst/>
        <a:defRPr sz="3921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236546" marR="0" indent="-236546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961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505774" marR="0" indent="-224097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29871" marR="0" indent="-224097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53967" marR="0" indent="-224097" algn="l" defTabSz="896386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2285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538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4367" rtl="0" eaLnBrk="1" fontAlgn="auto" latinLnBrk="0" hangingPunct="1">
        <a:lnSpc>
          <a:spcPct val="90000"/>
        </a:lnSpc>
        <a:spcBef>
          <a:spcPts val="1765"/>
        </a:spcBef>
        <a:spcAft>
          <a:spcPts val="0"/>
        </a:spcAft>
        <a:buClr>
          <a:schemeClr val="tx1"/>
        </a:buClr>
        <a:buSzPct val="90000"/>
        <a:buFont typeface="Arial" pitchFamily="34" charset="0"/>
        <a:buNone/>
        <a:tabLst/>
        <a:defRPr sz="3921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236546" marR="0" indent="-236546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961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505774" marR="0" indent="-224097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29871" marR="0" indent="-224097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53967" marR="0" indent="-224097" algn="l" defTabSz="896386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2285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811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0" marR="0" indent="0" algn="l" defTabSz="914367" rtl="0" eaLnBrk="1" fontAlgn="auto" latinLnBrk="0" hangingPunct="1">
        <a:lnSpc>
          <a:spcPct val="90000"/>
        </a:lnSpc>
        <a:spcBef>
          <a:spcPts val="1765"/>
        </a:spcBef>
        <a:spcAft>
          <a:spcPts val="0"/>
        </a:spcAft>
        <a:buClr>
          <a:schemeClr val="tx1"/>
        </a:buClr>
        <a:buSzPct val="90000"/>
        <a:buFont typeface="Arial" pitchFamily="34" charset="0"/>
        <a:buNone/>
        <a:tabLst/>
        <a:defRPr sz="3921" kern="1200" spc="0" baseline="0">
          <a:solidFill>
            <a:schemeClr val="tx1"/>
          </a:solidFill>
          <a:latin typeface="+mj-lt"/>
          <a:ea typeface="+mn-ea"/>
          <a:cs typeface="+mn-cs"/>
        </a:defRPr>
      </a:lvl1pPr>
      <a:lvl2pPr marL="236546" marR="0" indent="-236546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961" kern="1200" spc="0" baseline="0">
          <a:solidFill>
            <a:schemeClr val="tx1"/>
          </a:solidFill>
          <a:latin typeface="+mj-lt"/>
          <a:ea typeface="+mn-ea"/>
          <a:cs typeface="+mn-cs"/>
        </a:defRPr>
      </a:lvl2pPr>
      <a:lvl3pPr marL="505774" marR="0" indent="-224097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729871" marR="0" indent="-224097" algn="l" defTabSz="914367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953967" marR="0" indent="-224097" algn="l" defTabSz="896386" rtl="0" eaLnBrk="1" fontAlgn="auto" latinLnBrk="0" hangingPunct="1">
        <a:lnSpc>
          <a:spcPct val="90000"/>
        </a:lnSpc>
        <a:spcBef>
          <a:spcPts val="784"/>
        </a:spcBef>
        <a:spcAft>
          <a:spcPts val="0"/>
        </a:spcAft>
        <a:buClr>
          <a:schemeClr val="tx1"/>
        </a:buClr>
        <a:buSzPct val="90000"/>
        <a:buFont typeface="Arial" pitchFamily="34" charset="0"/>
        <a:buChar char="•"/>
        <a:tabLst/>
        <a:defRPr sz="1372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8320" y="2039112"/>
            <a:ext cx="6583680" cy="3539374"/>
          </a:xfrm>
        </p:spPr>
        <p:txBody>
          <a:bodyPr/>
          <a:lstStyle/>
          <a:p>
            <a:r>
              <a:rPr lang="en-US" spc="-300" dirty="0"/>
              <a:t>Foundational Marketing:</a:t>
            </a:r>
            <a:br>
              <a:rPr lang="en-US" spc="-300" dirty="0"/>
            </a:br>
            <a:r>
              <a:rPr lang="en-US" spc="-300" dirty="0"/>
              <a:t>Competitive Differentiators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170444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Let's compare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1557" y="2761303"/>
            <a:ext cx="11653523" cy="12926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Look at what you wrote down in the beginning. </a:t>
            </a:r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How does that compare to what you think now?</a:t>
            </a:r>
          </a:p>
        </p:txBody>
      </p:sp>
    </p:spTree>
    <p:extLst>
      <p:ext uri="{BB962C8B-B14F-4D97-AF65-F5344CB8AC3E}">
        <p14:creationId xmlns:p14="http://schemas.microsoft.com/office/powerpoint/2010/main" val="116380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40" y="1413766"/>
            <a:ext cx="11653523" cy="2862322"/>
          </a:xfrm>
        </p:spPr>
        <p:txBody>
          <a:bodyPr/>
          <a:lstStyle/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Competition is a good thing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You must identify your differentiators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Combine them with your value proposition for powerful messaging and marketing materials</a:t>
            </a:r>
          </a:p>
        </p:txBody>
      </p:sp>
    </p:spTree>
    <p:extLst>
      <p:ext uri="{BB962C8B-B14F-4D97-AF65-F5344CB8AC3E}">
        <p14:creationId xmlns:p14="http://schemas.microsoft.com/office/powerpoint/2010/main" val="10349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 sz="4700" dirty="0">
                <a:solidFill>
                  <a:schemeClr val="tx1"/>
                </a:solidFill>
              </a:rPr>
              <a:t>Foundational Marketing Topics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69240" y="1189176"/>
            <a:ext cx="5926287" cy="4455066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765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3921" kern="1200" spc="0" baseline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14367" rtl="0" eaLnBrk="1" fontAlgn="auto" latinLnBrk="0" hangingPunct="1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1961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224097" marR="0" indent="0" algn="l" defTabSz="914367" rtl="0" eaLnBrk="1" fontAlgn="auto" latinLnBrk="0" hangingPunct="1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1372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8193" marR="0" indent="0" algn="l" defTabSz="914367" rtl="0" eaLnBrk="1" fontAlgn="auto" latinLnBrk="0" hangingPunct="1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1372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2290" marR="0" indent="0" algn="l" defTabSz="896386" rtl="0" eaLnBrk="1" fontAlgn="auto" latinLnBrk="0" hangingPunct="1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1372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dirty="0">
                <a:solidFill>
                  <a:schemeClr val="tx1"/>
                </a:solidFill>
              </a:rPr>
              <a:t>Buyer personas &amp; best clients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dirty="0">
                <a:solidFill>
                  <a:schemeClr val="tx1"/>
                </a:solidFill>
              </a:rPr>
              <a:t>The buyer’s journey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dirty="0">
                <a:solidFill>
                  <a:schemeClr val="tx2"/>
                </a:solidFill>
              </a:rPr>
              <a:t>Competitive differentiators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dirty="0">
                <a:solidFill>
                  <a:schemeClr val="tx1"/>
                </a:solidFill>
              </a:rPr>
              <a:t>Value propositions </a:t>
            </a:r>
            <a:r>
              <a:rPr lang="en-US" sz="3500" spc="-150" dirty="0">
                <a:solidFill>
                  <a:schemeClr val="tx1"/>
                </a:solidFill>
              </a:rPr>
              <a:t>and</a:t>
            </a:r>
            <a:r>
              <a:rPr lang="en-US" sz="3500" dirty="0">
                <a:solidFill>
                  <a:schemeClr val="tx1"/>
                </a:solidFill>
              </a:rPr>
              <a:t> elevator</a:t>
            </a:r>
            <a:r>
              <a:rPr lang="en-US" sz="3500" spc="-150" dirty="0">
                <a:solidFill>
                  <a:schemeClr val="tx1"/>
                </a:solidFill>
              </a:rPr>
              <a:t> pitches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6588024" y="1189176"/>
            <a:ext cx="5196114" cy="3607689"/>
          </a:xfrm>
          <a:prstGeom prst="rect">
            <a:avLst/>
          </a:prstGeom>
        </p:spPr>
        <p:txBody>
          <a:bodyPr/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765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3921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36546" marR="0" indent="-236546" algn="l" defTabSz="914367" rtl="0" eaLnBrk="1" fontAlgn="auto" latinLnBrk="0" hangingPunct="1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1961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505774" marR="0" indent="-224097" algn="l" defTabSz="914367" rtl="0" eaLnBrk="1" fontAlgn="auto" latinLnBrk="0" hangingPunct="1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1372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9871" marR="0" indent="-224097" algn="l" defTabSz="914367" rtl="0" eaLnBrk="1" fontAlgn="auto" latinLnBrk="0" hangingPunct="1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1372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53967" marR="0" indent="-224097" algn="l" defTabSz="896386" rtl="0" eaLnBrk="1" fontAlgn="auto" latinLnBrk="0" hangingPunct="1">
              <a:lnSpc>
                <a:spcPct val="90000"/>
              </a:lnSpc>
              <a:spcBef>
                <a:spcPts val="78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  <a:tabLst/>
              <a:defRPr sz="1372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09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3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7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61" indent="-228592" algn="l" defTabSz="9143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dirty="0"/>
              <a:t>How to tell your story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dirty="0"/>
              <a:t>Content marketing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dirty="0"/>
              <a:t>Advocacy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dirty="0"/>
              <a:t>Build your marketing plan</a:t>
            </a:r>
          </a:p>
        </p:txBody>
      </p:sp>
    </p:spTree>
    <p:extLst>
      <p:ext uri="{BB962C8B-B14F-4D97-AF65-F5344CB8AC3E}">
        <p14:creationId xmlns:p14="http://schemas.microsoft.com/office/powerpoint/2010/main" val="174370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856347"/>
              </p:ext>
            </p:extLst>
          </p:nvPr>
        </p:nvGraphicFramePr>
        <p:xfrm>
          <a:off x="457200" y="1211704"/>
          <a:ext cx="11522075" cy="4642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719">
                <a:tc>
                  <a:txBody>
                    <a:bodyPr/>
                    <a:lstStyle/>
                    <a:p>
                      <a:pPr marL="0" algn="l" defTabSz="914367" rtl="0" eaLnBrk="1" latinLnBrk="0" hangingPunct="1"/>
                      <a:r>
                        <a:rPr lang="en-US" sz="2800" b="0" i="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How are you different from your competition?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801">
                <a:tc>
                  <a:txBody>
                    <a:bodyPr/>
                    <a:lstStyle/>
                    <a:p>
                      <a:pPr marL="457183" marR="0" lvl="1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70" dirty="0">
                          <a:latin typeface="+mj-lt"/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801">
                <a:tc>
                  <a:txBody>
                    <a:bodyPr/>
                    <a:lstStyle/>
                    <a:p>
                      <a:pPr marL="457183" marR="0" lvl="1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70" dirty="0">
                          <a:latin typeface="+mj-lt"/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801">
                <a:tc>
                  <a:txBody>
                    <a:bodyPr/>
                    <a:lstStyle/>
                    <a:p>
                      <a:pPr marL="457183" marR="0" lvl="1" indent="0" algn="l" defTabSz="9143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70" dirty="0">
                          <a:latin typeface="+mj-lt"/>
                        </a:rPr>
                        <a:t>3.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801">
                <a:tc>
                  <a:txBody>
                    <a:bodyPr/>
                    <a:lstStyle/>
                    <a:p>
                      <a:pPr lvl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770" dirty="0">
                          <a:latin typeface="+mj-lt"/>
                        </a:rPr>
                        <a:t>4.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801">
                <a:tc>
                  <a:txBody>
                    <a:bodyPr/>
                    <a:lstStyle/>
                    <a:p>
                      <a:pPr lvl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770" dirty="0">
                          <a:latin typeface="+mj-lt"/>
                        </a:rPr>
                        <a:t>5.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</p:spPr>
        <p:txBody>
          <a:bodyPr/>
          <a:lstStyle/>
          <a:p>
            <a:r>
              <a:rPr lang="en-US" dirty="0"/>
              <a:t>Your differentiators</a:t>
            </a:r>
          </a:p>
        </p:txBody>
      </p:sp>
    </p:spTree>
    <p:extLst>
      <p:ext uri="{BB962C8B-B14F-4D97-AF65-F5344CB8AC3E}">
        <p14:creationId xmlns:p14="http://schemas.microsoft.com/office/powerpoint/2010/main" val="222435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97" y="2258568"/>
            <a:ext cx="11943005" cy="4169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differ from your competitors?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9237" y="1189176"/>
            <a:ext cx="11653523" cy="727700"/>
          </a:xfrm>
        </p:spPr>
        <p:txBody>
          <a:bodyPr/>
          <a:lstStyle/>
          <a:p>
            <a:r>
              <a:rPr lang="en-US" dirty="0"/>
              <a:t>This is how prospects decide who to work with</a:t>
            </a:r>
          </a:p>
        </p:txBody>
      </p:sp>
    </p:spTree>
    <p:extLst>
      <p:ext uri="{BB962C8B-B14F-4D97-AF65-F5344CB8AC3E}">
        <p14:creationId xmlns:p14="http://schemas.microsoft.com/office/powerpoint/2010/main" val="242842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3620" y="2441538"/>
            <a:ext cx="5378548" cy="1976823"/>
          </a:xfrm>
        </p:spPr>
        <p:txBody>
          <a:bodyPr/>
          <a:lstStyle/>
          <a:p>
            <a:r>
              <a:rPr lang="en-US" dirty="0"/>
              <a:t>Start by listing competitors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097556" y="1900"/>
            <a:ext cx="6094444" cy="6856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73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553930"/>
              </p:ext>
            </p:extLst>
          </p:nvPr>
        </p:nvGraphicFramePr>
        <p:xfrm>
          <a:off x="1593947" y="821839"/>
          <a:ext cx="9009889" cy="5518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7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7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7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71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548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Competitors</a:t>
                      </a:r>
                    </a:p>
                  </a:txBody>
                  <a:tcPr marL="81611" marR="81611" marT="40806" marB="4080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Competitor </a:t>
                      </a:r>
                    </a:p>
                  </a:txBody>
                  <a:tcPr marL="81611" marR="81611" marT="40806" marB="4080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Competitor</a:t>
                      </a:r>
                    </a:p>
                  </a:txBody>
                  <a:tcPr marL="81611" marR="81611" marT="40806" marB="4080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Competitor</a:t>
                      </a:r>
                    </a:p>
                  </a:txBody>
                  <a:tcPr marL="81611" marR="81611" marT="40806" marB="4080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487">
                <a:tc>
                  <a:txBody>
                    <a:bodyPr/>
                    <a:lstStyle/>
                    <a:p>
                      <a:r>
                        <a:rPr lang="en-US" sz="1600" dirty="0"/>
                        <a:t>What</a:t>
                      </a:r>
                      <a:r>
                        <a:rPr lang="en-US" sz="1600" baseline="0" dirty="0"/>
                        <a:t> are they selling?</a:t>
                      </a:r>
                      <a:endParaRPr lang="en-US" sz="1600" dirty="0"/>
                    </a:p>
                  </a:txBody>
                  <a:tcPr marL="81611" marR="81611" marT="40806" marB="4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487">
                <a:tc>
                  <a:txBody>
                    <a:bodyPr/>
                    <a:lstStyle/>
                    <a:p>
                      <a:r>
                        <a:rPr lang="en-US" sz="1600" dirty="0"/>
                        <a:t>How do they sell?</a:t>
                      </a:r>
                    </a:p>
                  </a:txBody>
                  <a:tcPr marL="81611" marR="81611" marT="40806" marB="4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831">
                <a:tc>
                  <a:txBody>
                    <a:bodyPr/>
                    <a:lstStyle/>
                    <a:p>
                      <a:r>
                        <a:rPr lang="en-US" sz="1600" dirty="0"/>
                        <a:t>Deals you won and why</a:t>
                      </a:r>
                    </a:p>
                  </a:txBody>
                  <a:tcPr marL="81611" marR="81611" marT="40806" marB="4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487">
                <a:tc>
                  <a:txBody>
                    <a:bodyPr/>
                    <a:lstStyle/>
                    <a:p>
                      <a:r>
                        <a:rPr lang="en-US" sz="1600" dirty="0"/>
                        <a:t>Deals you lost and why</a:t>
                      </a:r>
                    </a:p>
                  </a:txBody>
                  <a:tcPr marL="81611" marR="81611" marT="40806" marB="4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831">
                <a:tc>
                  <a:txBody>
                    <a:bodyPr/>
                    <a:lstStyle/>
                    <a:p>
                      <a:r>
                        <a:rPr lang="en-US" sz="1600" dirty="0"/>
                        <a:t>What you have that they</a:t>
                      </a:r>
                      <a:r>
                        <a:rPr lang="en-US" sz="1600" baseline="0" dirty="0"/>
                        <a:t> don’t</a:t>
                      </a:r>
                      <a:endParaRPr lang="en-US" sz="1600" dirty="0"/>
                    </a:p>
                  </a:txBody>
                  <a:tcPr marL="81611" marR="81611" marT="40806" marB="4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5487">
                <a:tc>
                  <a:txBody>
                    <a:bodyPr/>
                    <a:lstStyle/>
                    <a:p>
                      <a:r>
                        <a:rPr lang="en-US" sz="1600" dirty="0"/>
                        <a:t>What</a:t>
                      </a:r>
                      <a:r>
                        <a:rPr lang="en-US" sz="1600" baseline="0" dirty="0"/>
                        <a:t> is their “wow” factor</a:t>
                      </a:r>
                      <a:endParaRPr lang="en-US" sz="1600" dirty="0"/>
                    </a:p>
                  </a:txBody>
                  <a:tcPr marL="81611" marR="81611" marT="40806" marB="4080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1611" marR="81611" marT="40806" marB="408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47153" y="177136"/>
            <a:ext cx="590347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Segoe UI Light"/>
              </a:rPr>
              <a:t>Example format for listing competitors</a:t>
            </a:r>
          </a:p>
        </p:txBody>
      </p:sp>
    </p:spTree>
    <p:extLst>
      <p:ext uri="{BB962C8B-B14F-4D97-AF65-F5344CB8AC3E}">
        <p14:creationId xmlns:p14="http://schemas.microsoft.com/office/powerpoint/2010/main" val="39568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43" y="2404872"/>
            <a:ext cx="5588127" cy="3370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differentiators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181" y="1189176"/>
            <a:ext cx="11653523" cy="4469109"/>
          </a:xfrm>
        </p:spPr>
        <p:txBody>
          <a:bodyPr/>
          <a:lstStyle/>
          <a:p>
            <a:r>
              <a:rPr lang="en-US" dirty="0"/>
              <a:t>How do you differ?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Client service</a:t>
            </a:r>
          </a:p>
          <a:p>
            <a:pPr lvl="1"/>
            <a:r>
              <a:rPr lang="en-US" dirty="0"/>
              <a:t>Deep vertical market knowledge and experience </a:t>
            </a:r>
          </a:p>
          <a:p>
            <a:pPr lvl="1"/>
            <a:r>
              <a:rPr lang="en-US" dirty="0"/>
              <a:t>Product expertise</a:t>
            </a:r>
          </a:p>
          <a:p>
            <a:pPr lvl="1"/>
            <a:r>
              <a:rPr lang="en-US" dirty="0"/>
              <a:t>Geographies served</a:t>
            </a:r>
          </a:p>
          <a:p>
            <a:pPr lvl="1"/>
            <a:r>
              <a:rPr lang="en-US" dirty="0"/>
              <a:t>Types of businesses served</a:t>
            </a:r>
          </a:p>
          <a:p>
            <a:pPr lvl="1"/>
            <a:r>
              <a:rPr lang="en-US" dirty="0"/>
              <a:t>Cloud experience</a:t>
            </a:r>
          </a:p>
          <a:p>
            <a:pPr lvl="1"/>
            <a:r>
              <a:rPr lang="en-US" dirty="0"/>
              <a:t>Price</a:t>
            </a:r>
          </a:p>
          <a:p>
            <a:pPr lvl="1"/>
            <a:r>
              <a:rPr lang="en-US" dirty="0"/>
              <a:t>What do you have that they don’t?</a:t>
            </a:r>
          </a:p>
          <a:p>
            <a:pPr lvl="1"/>
            <a:r>
              <a:rPr lang="en-US" dirty="0"/>
              <a:t>What is your wow factor?</a:t>
            </a:r>
          </a:p>
        </p:txBody>
      </p:sp>
    </p:spTree>
    <p:extLst>
      <p:ext uri="{BB962C8B-B14F-4D97-AF65-F5344CB8AC3E}">
        <p14:creationId xmlns:p14="http://schemas.microsoft.com/office/powerpoint/2010/main" val="408808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494" y="1993499"/>
            <a:ext cx="5378548" cy="2872902"/>
          </a:xfrm>
        </p:spPr>
        <p:txBody>
          <a:bodyPr/>
          <a:lstStyle/>
          <a:p>
            <a:r>
              <a:rPr lang="en-US" dirty="0"/>
              <a:t>How do you differ from competitors?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097556" y="1900"/>
            <a:ext cx="6094444" cy="68561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025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58960"/>
              </p:ext>
            </p:extLst>
          </p:nvPr>
        </p:nvGraphicFramePr>
        <p:xfrm>
          <a:off x="1010652" y="927271"/>
          <a:ext cx="10333044" cy="5274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9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92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9131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Competitors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Apex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02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Client</a:t>
                      </a:r>
                      <a:r>
                        <a:rPr lang="en-US" baseline="0" dirty="0"/>
                        <a:t> Service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02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Unique</a:t>
                      </a:r>
                      <a:r>
                        <a:rPr lang="en-US" baseline="0" dirty="0"/>
                        <a:t> Solutions or IP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02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Deep</a:t>
                      </a:r>
                      <a:r>
                        <a:rPr lang="en-US" baseline="0" dirty="0"/>
                        <a:t> Industry knowledge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02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Certifications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02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Deep</a:t>
                      </a:r>
                      <a:r>
                        <a:rPr lang="en-US" baseline="0" dirty="0"/>
                        <a:t> Product Knowledge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02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Type</a:t>
                      </a:r>
                      <a:r>
                        <a:rPr lang="en-US" baseline="0" dirty="0"/>
                        <a:t> of Business Served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02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Cloud experience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02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Speed to Market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602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586560" y="272716"/>
            <a:ext cx="518122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Segoe UI Light"/>
              </a:rPr>
              <a:t>Example using a scale of -5 to +5</a:t>
            </a:r>
          </a:p>
        </p:txBody>
      </p:sp>
    </p:spTree>
    <p:extLst>
      <p:ext uri="{BB962C8B-B14F-4D97-AF65-F5344CB8AC3E}">
        <p14:creationId xmlns:p14="http://schemas.microsoft.com/office/powerpoint/2010/main" val="408724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 TEMPLATE">
  <a:themeElements>
    <a:clrScheme name="MPN - Theme 1 Purple">
      <a:dk1>
        <a:srgbClr val="505050"/>
      </a:dk1>
      <a:lt1>
        <a:srgbClr val="FFFFFF"/>
      </a:lt1>
      <a:dk2>
        <a:srgbClr val="32145A"/>
      </a:dk2>
      <a:lt2>
        <a:srgbClr val="00BCF2"/>
      </a:lt2>
      <a:accent1>
        <a:srgbClr val="5C2D91"/>
      </a:accent1>
      <a:accent2>
        <a:srgbClr val="002050"/>
      </a:accent2>
      <a:accent3>
        <a:srgbClr val="004B50"/>
      </a:accent3>
      <a:accent4>
        <a:srgbClr val="BAD80A"/>
      </a:accent4>
      <a:accent5>
        <a:srgbClr val="008272"/>
      </a:accent5>
      <a:accent6>
        <a:srgbClr val="969696"/>
      </a:accent6>
      <a:hlink>
        <a:srgbClr val="32145A"/>
      </a:hlink>
      <a:folHlink>
        <a:srgbClr val="32145A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Consumer_PURPLE_1" id="{C5B97486-936C-417A-BE45-C6B0449FB8E8}" vid="{344BB025-8AA3-4046-AFFF-C664123BDA93}"/>
    </a:ext>
  </a:extLst>
</a:theme>
</file>

<file path=ppt/theme/theme2.xml><?xml version="1.0" encoding="utf-8"?>
<a:theme xmlns:a="http://schemas.openxmlformats.org/drawingml/2006/main" name="2_WHITE TEMPLATE">
  <a:themeElements>
    <a:clrScheme name="MPN - Theme 1 Purple">
      <a:dk1>
        <a:srgbClr val="505050"/>
      </a:dk1>
      <a:lt1>
        <a:srgbClr val="FFFFFF"/>
      </a:lt1>
      <a:dk2>
        <a:srgbClr val="32145A"/>
      </a:dk2>
      <a:lt2>
        <a:srgbClr val="00BCF2"/>
      </a:lt2>
      <a:accent1>
        <a:srgbClr val="5C2D91"/>
      </a:accent1>
      <a:accent2>
        <a:srgbClr val="002050"/>
      </a:accent2>
      <a:accent3>
        <a:srgbClr val="004B50"/>
      </a:accent3>
      <a:accent4>
        <a:srgbClr val="BAD80A"/>
      </a:accent4>
      <a:accent5>
        <a:srgbClr val="008272"/>
      </a:accent5>
      <a:accent6>
        <a:srgbClr val="969696"/>
      </a:accent6>
      <a:hlink>
        <a:srgbClr val="32145A"/>
      </a:hlink>
      <a:folHlink>
        <a:srgbClr val="32145A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Consumer_PURPLE_1" id="{C5B97486-936C-417A-BE45-C6B0449FB8E8}" vid="{344BB025-8AA3-4046-AFFF-C664123BDA93}"/>
    </a:ext>
  </a:extLst>
</a:theme>
</file>

<file path=ppt/theme/theme3.xml><?xml version="1.0" encoding="utf-8"?>
<a:theme xmlns:a="http://schemas.openxmlformats.org/drawingml/2006/main" name="3_WHITE TEMPLATE">
  <a:themeElements>
    <a:clrScheme name="MPN - Theme 1 Purple">
      <a:dk1>
        <a:srgbClr val="505050"/>
      </a:dk1>
      <a:lt1>
        <a:srgbClr val="FFFFFF"/>
      </a:lt1>
      <a:dk2>
        <a:srgbClr val="32145A"/>
      </a:dk2>
      <a:lt2>
        <a:srgbClr val="00BCF2"/>
      </a:lt2>
      <a:accent1>
        <a:srgbClr val="5C2D91"/>
      </a:accent1>
      <a:accent2>
        <a:srgbClr val="002050"/>
      </a:accent2>
      <a:accent3>
        <a:srgbClr val="004B50"/>
      </a:accent3>
      <a:accent4>
        <a:srgbClr val="BAD80A"/>
      </a:accent4>
      <a:accent5>
        <a:srgbClr val="008272"/>
      </a:accent5>
      <a:accent6>
        <a:srgbClr val="969696"/>
      </a:accent6>
      <a:hlink>
        <a:srgbClr val="32145A"/>
      </a:hlink>
      <a:folHlink>
        <a:srgbClr val="32145A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Consumer_PURPLE_1" id="{C5B97486-936C-417A-BE45-C6B0449FB8E8}" vid="{344BB025-8AA3-4046-AFFF-C664123BDA93}"/>
    </a:ext>
  </a:extLst>
</a:theme>
</file>

<file path=ppt/theme/theme4.xml><?xml version="1.0" encoding="utf-8"?>
<a:theme xmlns:a="http://schemas.openxmlformats.org/drawingml/2006/main" name="4_WHITE TEMPLATE">
  <a:themeElements>
    <a:clrScheme name="MPN - Theme 1 Purple">
      <a:dk1>
        <a:srgbClr val="505050"/>
      </a:dk1>
      <a:lt1>
        <a:srgbClr val="FFFFFF"/>
      </a:lt1>
      <a:dk2>
        <a:srgbClr val="32145A"/>
      </a:dk2>
      <a:lt2>
        <a:srgbClr val="00BCF2"/>
      </a:lt2>
      <a:accent1>
        <a:srgbClr val="5C2D91"/>
      </a:accent1>
      <a:accent2>
        <a:srgbClr val="002050"/>
      </a:accent2>
      <a:accent3>
        <a:srgbClr val="004B50"/>
      </a:accent3>
      <a:accent4>
        <a:srgbClr val="BAD80A"/>
      </a:accent4>
      <a:accent5>
        <a:srgbClr val="008272"/>
      </a:accent5>
      <a:accent6>
        <a:srgbClr val="969696"/>
      </a:accent6>
      <a:hlink>
        <a:srgbClr val="32145A"/>
      </a:hlink>
      <a:folHlink>
        <a:srgbClr val="32145A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Consumer_PURPLE_1" id="{C5B97486-936C-417A-BE45-C6B0449FB8E8}" vid="{344BB025-8AA3-4046-AFFF-C664123BDA9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D02744B6EBD240A2E9E535E249B097" ma:contentTypeVersion="11" ma:contentTypeDescription="Create a new document." ma:contentTypeScope="" ma:versionID="e1116f5109a686c51f17736b99a9f805">
  <xsd:schema xmlns:xsd="http://www.w3.org/2001/XMLSchema" xmlns:xs="http://www.w3.org/2001/XMLSchema" xmlns:p="http://schemas.microsoft.com/office/2006/metadata/properties" xmlns:ns1="http://schemas.microsoft.com/sharepoint/v3" xmlns:ns2="cf611e66-344d-4389-90b6-86ba05c06dc2" xmlns:ns3="7e99ce3b-cedd-4ea9-b8cb-ce3853bfad13" targetNamespace="http://schemas.microsoft.com/office/2006/metadata/properties" ma:root="true" ma:fieldsID="5b56295cdac60c2bc57c2112e0ff7143" ns1:_="" ns2:_="" ns3:_="">
    <xsd:import namespace="http://schemas.microsoft.com/sharepoint/v3"/>
    <xsd:import namespace="cf611e66-344d-4389-90b6-86ba05c06dc2"/>
    <xsd:import namespace="7e99ce3b-cedd-4ea9-b8cb-ce3853bfad1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PublishingStartDate" minOccurs="0"/>
                <xsd:element ref="ns1:PublishingExpirationDate" minOccurs="0"/>
                <xsd:element ref="ns2:SharingHintHash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9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0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11e66-344d-4389-90b6-86ba05c06d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1" nillable="true" ma:displayName="Sharing Hint Hash" ma:internalName="SharingHintHash" ma:readOnly="true">
      <xsd:simpleType>
        <xsd:restriction base="dms:Text"/>
      </xsd:simple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9ce3b-cedd-4ea9-b8cb-ce3853bfad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9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A109AC-CDF4-4B97-9A56-E5E519839DC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D6AA1E92-7645-4030-9CE0-F8FDA81C0D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9D5739-DC80-4DE2-8406-28B6D41ED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f611e66-344d-4389-90b6-86ba05c06dc2"/>
    <ds:schemaRef ds:uri="7e99ce3b-cedd-4ea9-b8cb-ce3853bfad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391</Words>
  <Application>Microsoft Office PowerPoint</Application>
  <PresentationFormat>Widescreen</PresentationFormat>
  <Paragraphs>86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WHITE TEMPLATE</vt:lpstr>
      <vt:lpstr>2_WHITE TEMPLATE</vt:lpstr>
      <vt:lpstr>3_WHITE TEMPLATE</vt:lpstr>
      <vt:lpstr>4_WHITE TEMPLATE</vt:lpstr>
      <vt:lpstr>Foundational Marketing: Competitive Differentiators</vt:lpstr>
      <vt:lpstr>Foundational Marketing Topics</vt:lpstr>
      <vt:lpstr>Your differentiators</vt:lpstr>
      <vt:lpstr>How do you differ from your competitors?</vt:lpstr>
      <vt:lpstr>Start by listing competitors</vt:lpstr>
      <vt:lpstr>PowerPoint Presentation</vt:lpstr>
      <vt:lpstr>Competitive differentiators </vt:lpstr>
      <vt:lpstr>How do you differ from competitors?</vt:lpstr>
      <vt:lpstr>PowerPoint Presentation</vt:lpstr>
      <vt:lpstr>Let's compare</vt:lpstr>
      <vt:lpstr>Review</vt:lpstr>
    </vt:vector>
  </TitlesOfParts>
  <Company>Alliance For Channel Success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Partner Marketing Workshops</dc:title>
  <dc:subject>Digfital Marketing</dc:subject>
  <dc:creator>Jeff Hilton</dc:creator>
  <cp:lastModifiedBy>Greg Hammer</cp:lastModifiedBy>
  <cp:revision>33</cp:revision>
  <dcterms:created xsi:type="dcterms:W3CDTF">2016-09-08T23:35:47Z</dcterms:created>
  <dcterms:modified xsi:type="dcterms:W3CDTF">2018-01-17T19:31:03Z</dcterms:modified>
  <cp:category>Marketing, Cloud, Business Growth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0x01010068D02744B6EBD240A2E9E535E249B097</vt:lpwstr>
  </property>
</Properties>
</file>