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8"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8988" autoAdjust="0"/>
  </p:normalViewPr>
  <p:slideViewPr>
    <p:cSldViewPr snapToGrid="0">
      <p:cViewPr varScale="1">
        <p:scale>
          <a:sx n="201" d="100"/>
          <a:sy n="201" d="100"/>
        </p:scale>
        <p:origin x="208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F1D15-82F4-4310-888C-98B917B66E39}" type="datetimeFigureOut">
              <a:rPr lang="en-US" smtClean="0"/>
              <a:t>7/11/2019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6A5AE-C7D8-49FC-B893-91355EFE79A4}" type="slidenum">
              <a:rPr lang="en-US" smtClean="0"/>
              <a:t>‹#›</a:t>
            </a:fld>
            <a:endParaRPr lang="en-US"/>
          </a:p>
        </p:txBody>
      </p:sp>
    </p:spTree>
    <p:extLst>
      <p:ext uri="{BB962C8B-B14F-4D97-AF65-F5344CB8AC3E}">
        <p14:creationId xmlns:p14="http://schemas.microsoft.com/office/powerpoint/2010/main" val="282131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Today’s customer is educated and has easy access to information via digital and cloud based solutions. It is vital to understand the most impactful ways to engage customers along the buying journey. There are six stages in the customer experience loop.  Your job is to get your customer through this cycle as quickly and efficiently as possible. This is a series of cognitive steps, buyers can jump around, skip steps and go around again. The key here is that the buyer is trying to answer particular questions at each stage. The marketer is trying to sync with this cycle and gain competitive advantage. Let’s review each stage and then we will have you take your persona through these stages and answer questions for the award.</a:t>
            </a:r>
          </a:p>
          <a:p>
            <a:pPr marL="514350" indent="-514350">
              <a:buFont typeface="+mj-lt"/>
              <a:buAutoNum type="arabicPeriod"/>
            </a:pPr>
            <a:endParaRPr lang="en-US" dirty="0"/>
          </a:p>
          <a:p>
            <a:pPr marL="0" indent="0">
              <a:buFont typeface="+mj-lt"/>
              <a:buNone/>
            </a:pPr>
            <a:r>
              <a:rPr lang="en-US" dirty="0"/>
              <a:t>1. Explore Stage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Customer Goals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Fit solutions to a business challenges. Could include: lowering cost; raising capacity or productivity; creating or responding to competitive threat.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Partner Goals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Build unique value-add story on top of Microsoft Cloud marketing. Focus on vertical or segment (SMB/Enterprise). Drive prospects to qualifying action such as demo, event, or trial subscriptions.</a:t>
            </a:r>
          </a:p>
          <a:p>
            <a:pPr marL="971550" lvl="1" indent="-514350">
              <a:buFont typeface="+mj-lt"/>
              <a:buAutoNum type="arabicPeriod"/>
            </a:pPr>
            <a:endParaRPr lang="en-US" dirty="0"/>
          </a:p>
          <a:p>
            <a:pPr marL="0" indent="0">
              <a:buFont typeface="+mj-lt"/>
              <a:buNone/>
            </a:pPr>
            <a:r>
              <a:rPr lang="en-US" dirty="0"/>
              <a:t>2. Evaluate Stage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Customer Goals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Validate and compare seller claims through demos, references, product trials.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Partner Goals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Quickly qualify buying intent via digital/telemarketing. Carefully track which customers progress and invest resources accordingly</a:t>
            </a:r>
          </a:p>
          <a:p>
            <a:pPr marL="0" indent="0">
              <a:buFont typeface="+mj-lt"/>
              <a:buNone/>
            </a:pPr>
            <a:endParaRPr lang="en-US" dirty="0"/>
          </a:p>
          <a:p>
            <a:pPr marL="0" indent="0">
              <a:buFont typeface="+mj-lt"/>
              <a:buNone/>
            </a:pPr>
            <a:r>
              <a:rPr lang="en-US" dirty="0"/>
              <a:t>3. Purchase Stage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Customer Goal</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Commit to deploying the solution as soon as possible and negotiate terms and conditions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Partner Goals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Provide some or all of the following to help close: quote, request for proposal and return on investment tools, case studies, customer references. </a:t>
            </a:r>
          </a:p>
          <a:p>
            <a:pPr marL="971550" lvl="1" indent="-514350">
              <a:buFont typeface="+mj-lt"/>
              <a:buAutoNum type="arabicPeriod" startAt="2"/>
            </a:pPr>
            <a:endParaRPr lang="en-US" dirty="0"/>
          </a:p>
          <a:p>
            <a:pPr marL="0" indent="0">
              <a:buFont typeface="+mj-lt"/>
              <a:buNone/>
            </a:pPr>
            <a:r>
              <a:rPr lang="en-US" dirty="0"/>
              <a:t>4. Expand Stage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Customer Goals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Master the solutions, move from pilot to production, consider adding new functionality and user groups.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Partner Goals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Provide best practices to drive success and business value. Identify internal champions and connect them to potential users. Leverage service, support, sales, and marketing to cross-sell and up-sell. </a:t>
            </a:r>
          </a:p>
          <a:p>
            <a:pPr marL="971550" lvl="1" indent="-514350">
              <a:buFont typeface="+mj-lt"/>
              <a:buAutoNum type="arabicPeriod" startAt="2"/>
            </a:pPr>
            <a:endParaRPr lang="en-US" dirty="0"/>
          </a:p>
          <a:p>
            <a:pPr marL="0" indent="0">
              <a:buFont typeface="+mj-lt"/>
              <a:buNone/>
            </a:pPr>
            <a:r>
              <a:rPr lang="en-US" dirty="0"/>
              <a:t>5. Renew Stage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Customer Goals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Review satisfaction with the solutions and provider; assess performance and potential; decide whether to continue the relationship.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Partner Goals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Reach out starting 90 days ahead of renewal date, resolve issues, evaluate up-sell and cross-sell opportunities. </a:t>
            </a:r>
          </a:p>
          <a:p>
            <a:pPr marL="0" indent="0">
              <a:buFont typeface="+mj-lt"/>
              <a:buNone/>
            </a:pPr>
            <a:endParaRPr lang="en-US" dirty="0"/>
          </a:p>
          <a:p>
            <a:pPr marL="0" indent="0">
              <a:buFont typeface="+mj-lt"/>
              <a:buNone/>
            </a:pPr>
            <a:r>
              <a:rPr lang="en-US" dirty="0"/>
              <a:t>6. Advocacy Stage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Customer Goals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Develop a strategic partnership with the supplier, become a reference account, and actively promote success.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Partner Goals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Make your customer the hero. Recruit and coach references. Arrange press and speaking opportunities. Encourage contribution to social media related to target audiences.  </a:t>
            </a:r>
          </a:p>
          <a:p>
            <a:pPr marL="0" indent="0">
              <a:buFont typeface="+mj-lt"/>
              <a:buNone/>
            </a:pPr>
            <a:endParaRPr lang="en-US" dirty="0"/>
          </a:p>
          <a:p>
            <a:endParaRPr lang="en-US" dirty="0"/>
          </a:p>
          <a:p>
            <a:r>
              <a:rPr lang="en-US" dirty="0"/>
              <a:t>For more information please visit this site:</a:t>
            </a:r>
          </a:p>
          <a:p>
            <a:r>
              <a:rPr lang="en-US" dirty="0"/>
              <a:t>http://smartpartnermarketing.microsoft.com/customer-journey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390D6-BB44-4471-8167-841ECDD3A1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90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interview guide is a useful starting point when conducting customer conversations.</a:t>
            </a:r>
            <a:r>
              <a:rPr lang="en-US" baseline="0" dirty="0"/>
              <a:t> </a:t>
            </a:r>
            <a:endParaRPr lang="en-US" dirty="0"/>
          </a:p>
          <a:p>
            <a:r>
              <a:rPr lang="en-US" dirty="0"/>
              <a:t>The questions in this sample guide are based on a sample interview, and may not represent exactly all the questions that you will have. </a:t>
            </a:r>
          </a:p>
          <a:p>
            <a:r>
              <a:rPr lang="en-US" dirty="0"/>
              <a:t>You will need to customize your solution name ( replace X solution words ) and partner name.</a:t>
            </a:r>
          </a:p>
          <a:p>
            <a:r>
              <a:rPr lang="en-US" dirty="0"/>
              <a:t>In addition, the number of questions will depend on the amount of stages as well as which stages you chose to map ( for example question 1 is directly related to stage Explore, that you may or may not have).</a:t>
            </a:r>
          </a:p>
          <a:p>
            <a:r>
              <a:rPr lang="en-US" dirty="0"/>
              <a:t>Carefully read all of the questions and make sure you are capturing your complete customer journey ( all the stages).</a:t>
            </a:r>
          </a:p>
          <a:p>
            <a:endParaRPr lang="en-US" dirty="0"/>
          </a:p>
          <a:p>
            <a:r>
              <a:rPr lang="en-US" dirty="0"/>
              <a:t>Once you have adjusted the guide, and made it compatible with your journey and workload,  make sure you are prepared to capture answers during the interview.</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390D6-BB44-4471-8167-841ECDD3A1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079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783"/>
            <a:ext cx="12192000" cy="6873565"/>
          </a:xfrm>
          <a:prstGeom prst="rect">
            <a:avLst/>
          </a:prstGeom>
        </p:spPr>
      </p:pic>
      <p:sp>
        <p:nvSpPr>
          <p:cNvPr id="2" name="Rectangle 1"/>
          <p:cNvSpPr/>
          <p:nvPr userDrawn="1"/>
        </p:nvSpPr>
        <p:spPr bwMode="auto">
          <a:xfrm>
            <a:off x="5647725" y="2084172"/>
            <a:ext cx="6274974" cy="3586208"/>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788" y="2084186"/>
            <a:ext cx="6276530" cy="1793104"/>
          </a:xfrm>
          <a:noFill/>
        </p:spPr>
        <p:txBody>
          <a:bodyPr lIns="146304" tIns="91440" rIns="146304" bIns="91440" anchor="t" anchorCtr="0"/>
          <a:lstStyle>
            <a:lvl1pPr>
              <a:defRPr sz="5294" spc="-98" baseline="0">
                <a:gradFill>
                  <a:gsLst>
                    <a:gs pos="72727">
                      <a:srgbClr val="FFFFFF"/>
                    </a:gs>
                    <a:gs pos="3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5646169" y="3877271"/>
            <a:ext cx="6276530" cy="1789991"/>
          </a:xfrm>
        </p:spPr>
        <p:txBody>
          <a:bodyPr tIns="109728" bIns="109728">
            <a:noAutofit/>
          </a:bodyPr>
          <a:lstStyle>
            <a:lvl1pPr marL="0" indent="0">
              <a:spcBef>
                <a:spcPts val="0"/>
              </a:spcBef>
              <a:buNone/>
              <a:defRPr sz="2647">
                <a:gradFill>
                  <a:gsLst>
                    <a:gs pos="72727">
                      <a:srgbClr val="FFFFFF"/>
                    </a:gs>
                    <a:gs pos="36000">
                      <a:srgbClr val="FFFFFF"/>
                    </a:gs>
                  </a:gsLst>
                  <a:lin ang="5400000" scaled="0"/>
                </a:gradFill>
              </a:defRPr>
            </a:lvl1pPr>
          </a:lstStyle>
          <a:p>
            <a:pPr lvl="0"/>
            <a:r>
              <a:rPr lang="en-US" dirty="0"/>
              <a:t>Speaker Name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212" y="5487867"/>
            <a:ext cx="1302804" cy="896552"/>
          </a:xfrm>
          <a:prstGeom prst="rect">
            <a:avLst/>
          </a:prstGeom>
        </p:spPr>
      </p:pic>
    </p:spTree>
    <p:extLst>
      <p:ext uri="{BB962C8B-B14F-4D97-AF65-F5344CB8AC3E}">
        <p14:creationId xmlns:p14="http://schemas.microsoft.com/office/powerpoint/2010/main" val="342438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2"/>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p:nvPr>
        </p:nvSpPr>
        <p:spPr>
          <a:xfrm>
            <a:off x="6546533"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2"/>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078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no color">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1"/>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p:nvPr>
        </p:nvSpPr>
        <p:spPr>
          <a:xfrm>
            <a:off x="6546533"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1"/>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375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089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1063647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6839222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8561428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2727935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6988855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dpi="0" rotWithShape="1">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14576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98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12191998" cy="6865782"/>
          </a:xfrm>
          <a:prstGeom prst="rect">
            <a:avLst/>
          </a:prstGeom>
        </p:spPr>
      </p:pic>
      <p:sp>
        <p:nvSpPr>
          <p:cNvPr id="2" name="Rectangle 1"/>
          <p:cNvSpPr/>
          <p:nvPr userDrawn="1"/>
        </p:nvSpPr>
        <p:spPr bwMode="auto">
          <a:xfrm>
            <a:off x="5531493" y="2084186"/>
            <a:ext cx="6505882" cy="3586208"/>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788" y="2084186"/>
            <a:ext cx="6276530" cy="1793104"/>
          </a:xfrm>
          <a:noFill/>
        </p:spPr>
        <p:txBody>
          <a:bodyPr lIns="146304" tIns="91440" rIns="146304" bIns="91440" anchor="t" anchorCtr="0"/>
          <a:lstStyle>
            <a:lvl1pPr>
              <a:defRPr sz="5294" spc="-98" baseline="0">
                <a:solidFill>
                  <a:schemeClr val="bg1"/>
                </a:solidFill>
              </a:defRPr>
            </a:lvl1pPr>
          </a:lstStyle>
          <a:p>
            <a:r>
              <a:rPr lang="en-US" dirty="0"/>
              <a:t>Presentation title</a:t>
            </a:r>
          </a:p>
        </p:txBody>
      </p:sp>
      <p:sp>
        <p:nvSpPr>
          <p:cNvPr id="3" name="Text Placeholder 2"/>
          <p:cNvSpPr>
            <a:spLocks noGrp="1"/>
          </p:cNvSpPr>
          <p:nvPr>
            <p:ph type="body" sz="quarter" idx="14" hasCustomPrompt="1"/>
          </p:nvPr>
        </p:nvSpPr>
        <p:spPr bwMode="auto">
          <a:xfrm>
            <a:off x="5646169" y="3877271"/>
            <a:ext cx="6276530" cy="1789991"/>
          </a:xfrm>
        </p:spPr>
        <p:txBody>
          <a:bodyPr tIns="109728" bIns="109728">
            <a:noAutofit/>
          </a:bodyPr>
          <a:lstStyle>
            <a:lvl1pPr marL="0" indent="0">
              <a:spcBef>
                <a:spcPts val="0"/>
              </a:spcBef>
              <a:buNone/>
              <a:defRPr sz="2647">
                <a:solidFill>
                  <a:schemeClr val="bg1"/>
                </a:solidFill>
              </a:defRPr>
            </a:lvl1pPr>
          </a:lstStyle>
          <a:p>
            <a:pPr lvl="0"/>
            <a:r>
              <a:rPr lang="en-US" dirty="0"/>
              <a:t>Speaker Name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212" y="5487867"/>
            <a:ext cx="1302804" cy="896552"/>
          </a:xfrm>
          <a:prstGeom prst="rect">
            <a:avLst/>
          </a:prstGeom>
        </p:spPr>
      </p:pic>
    </p:spTree>
    <p:extLst>
      <p:ext uri="{BB962C8B-B14F-4D97-AF65-F5344CB8AC3E}">
        <p14:creationId xmlns:p14="http://schemas.microsoft.com/office/powerpoint/2010/main" val="271590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311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0595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3164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68545"/>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505050"/>
                    </a:gs>
                    <a:gs pos="100000">
                      <a:srgbClr val="505050"/>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654361" y="6149501"/>
            <a:ext cx="1089427" cy="23340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70" y="3129930"/>
            <a:ext cx="7288295" cy="488568"/>
          </a:xfrm>
          <a:prstGeom prst="rect">
            <a:avLst/>
          </a:prstGeom>
        </p:spPr>
      </p:pic>
    </p:spTree>
    <p:extLst>
      <p:ext uri="{BB962C8B-B14F-4D97-AF65-F5344CB8AC3E}">
        <p14:creationId xmlns:p14="http://schemas.microsoft.com/office/powerpoint/2010/main" val="21477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logo w-signatur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68545"/>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505050"/>
                    </a:gs>
                    <a:gs pos="100000">
                      <a:srgbClr val="505050"/>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654361" y="6149501"/>
            <a:ext cx="1089427" cy="233404"/>
          </a:xfrm>
          <a:prstGeom prst="rect">
            <a:avLst/>
          </a:prstGeom>
        </p:spPr>
      </p:pic>
      <p:sp>
        <p:nvSpPr>
          <p:cNvPr id="8" name="Text Placeholder 2"/>
          <p:cNvSpPr>
            <a:spLocks noGrp="1"/>
          </p:cNvSpPr>
          <p:nvPr>
            <p:ph type="body" sz="quarter" idx="10"/>
          </p:nvPr>
        </p:nvSpPr>
        <p:spPr>
          <a:xfrm>
            <a:off x="297197" y="3429000"/>
            <a:ext cx="6604908" cy="333938"/>
          </a:xfrm>
        </p:spPr>
        <p:txBody>
          <a:bodyPr/>
          <a:lstStyle>
            <a:lvl1pPr marL="0" indent="0">
              <a:spcBef>
                <a:spcPts val="0"/>
              </a:spcBef>
              <a:buNone/>
              <a:defRPr sz="1078">
                <a:latin typeface="+mn-lt"/>
              </a:defRPr>
            </a:lvl1pPr>
          </a:lstStyle>
          <a:p>
            <a:pPr lvl="0"/>
            <a:r>
              <a:rPr lang="en-US" dirty="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70" y="2526089"/>
            <a:ext cx="7288295" cy="488568"/>
          </a:xfrm>
          <a:prstGeom prst="rect">
            <a:avLst/>
          </a:prstGeom>
        </p:spPr>
      </p:pic>
    </p:spTree>
    <p:extLst>
      <p:ext uri="{BB962C8B-B14F-4D97-AF65-F5344CB8AC3E}">
        <p14:creationId xmlns:p14="http://schemas.microsoft.com/office/powerpoint/2010/main" val="9187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ONT U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atin typeface="+mn-lt"/>
              </a:defRPr>
            </a:lvl1pPr>
          </a:lstStyle>
          <a:p>
            <a:r>
              <a:rPr lang="en-US" dirty="0"/>
              <a:t>Click to edit Master title style</a:t>
            </a:r>
          </a:p>
        </p:txBody>
      </p:sp>
      <p:sp>
        <p:nvSpPr>
          <p:cNvPr id="4" name="Text Placeholder 3"/>
          <p:cNvSpPr>
            <a:spLocks noGrp="1"/>
          </p:cNvSpPr>
          <p:nvPr>
            <p:ph type="body" sz="quarter" idx="11"/>
          </p:nvPr>
        </p:nvSpPr>
        <p:spPr>
          <a:xfrm>
            <a:off x="269240" y="1189176"/>
            <a:ext cx="11655840" cy="2217338"/>
          </a:xfrm>
          <a:prstGeom prst="rect">
            <a:avLst/>
          </a:prstGeom>
        </p:spPr>
        <p:txBody>
          <a:bodyPr/>
          <a:lstStyle>
            <a:lvl1pPr marL="0" indent="0">
              <a:buNone/>
              <a:defRPr>
                <a:solidFill>
                  <a:srgbClr val="008272"/>
                </a:solidFill>
                <a:latin typeface="+mn-lt"/>
              </a:defRPr>
            </a:lvl1pPr>
            <a:lvl2pPr marL="28012" indent="0">
              <a:buNone/>
              <a:defRPr sz="2400"/>
            </a:lvl2pPr>
            <a:lvl3pPr marL="219428" indent="0">
              <a:buNone/>
              <a:defRPr sz="2400"/>
            </a:lvl3pPr>
            <a:lvl4pPr marL="466868" indent="0">
              <a:buNone/>
              <a:defRPr sz="2000"/>
            </a:lvl4pPr>
            <a:lvl5pPr marL="725201" indent="0">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38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atin typeface="+mn-lt"/>
              </a:defRPr>
            </a:lvl1pPr>
          </a:lstStyle>
          <a:p>
            <a:r>
              <a:rPr lang="en-US" dirty="0"/>
              <a:t>Click to edit Master title style</a:t>
            </a:r>
          </a:p>
        </p:txBody>
      </p:sp>
      <p:sp>
        <p:nvSpPr>
          <p:cNvPr id="4" name="Text Placeholder 3"/>
          <p:cNvSpPr>
            <a:spLocks noGrp="1"/>
          </p:cNvSpPr>
          <p:nvPr>
            <p:ph type="body" sz="quarter" idx="11"/>
          </p:nvPr>
        </p:nvSpPr>
        <p:spPr>
          <a:xfrm>
            <a:off x="269240" y="1189176"/>
            <a:ext cx="11655840" cy="2217338"/>
          </a:xfrm>
        </p:spPr>
        <p:txBody>
          <a:bodyPr/>
          <a:lstStyle>
            <a:lvl1pPr marL="0" indent="0">
              <a:buNone/>
              <a:defRPr>
                <a:solidFill>
                  <a:srgbClr val="008272"/>
                </a:solidFill>
                <a:latin typeface="+mn-lt"/>
              </a:defRPr>
            </a:lvl1pPr>
            <a:lvl2pPr marL="28012" indent="0">
              <a:buNone/>
              <a:defRPr sz="2400"/>
            </a:lvl2pPr>
            <a:lvl3pPr marL="219428" indent="0">
              <a:buNone/>
              <a:defRPr sz="2400"/>
            </a:lvl3pPr>
            <a:lvl4pPr marL="466868" indent="0">
              <a:buNone/>
              <a:defRPr sz="2000"/>
            </a:lvl4pPr>
            <a:lvl5pPr marL="725201" indent="0">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378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Main Text slides - 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584049" y="2"/>
            <a:ext cx="11406737" cy="708159"/>
          </a:xfrm>
          <a:prstGeom prst="rect">
            <a:avLst/>
          </a:prstGeom>
        </p:spPr>
        <p:txBody>
          <a:bodyPr anchor="ctr"/>
          <a:lstStyle>
            <a:lvl1pPr marL="0" indent="0" algn="l" defTabSz="609570" rtl="0" eaLnBrk="1" latinLnBrk="0" hangingPunct="1">
              <a:spcBef>
                <a:spcPct val="0"/>
              </a:spcBef>
              <a:buFont typeface="Arial" panose="020B0604020202020204" pitchFamily="34" charset="0"/>
              <a:buNone/>
              <a:defRPr lang="en-US" sz="3733" kern="1200" baseline="0" dirty="0">
                <a:solidFill>
                  <a:schemeClr val="bg1"/>
                </a:solidFill>
                <a:latin typeface="Arial"/>
                <a:ea typeface="+mj-ea"/>
                <a:cs typeface="Arial"/>
              </a:defRPr>
            </a:lvl1pPr>
          </a:lstStyle>
          <a:p>
            <a:r>
              <a:rPr lang="en-US" dirty="0"/>
              <a:t>Click to edit Master title style</a:t>
            </a:r>
          </a:p>
        </p:txBody>
      </p:sp>
      <p:sp>
        <p:nvSpPr>
          <p:cNvPr id="4" name="Text Placeholder 3"/>
          <p:cNvSpPr>
            <a:spLocks noGrp="1"/>
          </p:cNvSpPr>
          <p:nvPr>
            <p:ph type="body" sz="quarter" idx="11"/>
          </p:nvPr>
        </p:nvSpPr>
        <p:spPr>
          <a:xfrm>
            <a:off x="269240" y="1189177"/>
            <a:ext cx="11655840" cy="2217339"/>
          </a:xfrm>
          <a:prstGeom prst="rect">
            <a:avLst/>
          </a:prstGeom>
        </p:spPr>
        <p:txBody>
          <a:bodyPr/>
          <a:lstStyle>
            <a:lvl1pPr marL="0" indent="0">
              <a:buNone/>
              <a:defRPr>
                <a:solidFill>
                  <a:srgbClr val="00AFD7"/>
                </a:solidFill>
                <a:latin typeface="Arial" panose="020B0604020202020204" pitchFamily="34" charset="0"/>
                <a:cs typeface="Arial" panose="020B0604020202020204" pitchFamily="34" charset="0"/>
              </a:defRPr>
            </a:lvl1pPr>
            <a:lvl2pPr marL="28010" indent="0">
              <a:buNone/>
              <a:defRPr sz="2400">
                <a:solidFill>
                  <a:srgbClr val="9DACB3"/>
                </a:solidFill>
                <a:latin typeface="Arial" panose="020B0604020202020204" pitchFamily="34" charset="0"/>
                <a:cs typeface="Arial" panose="020B0604020202020204" pitchFamily="34" charset="0"/>
              </a:defRPr>
            </a:lvl2pPr>
            <a:lvl3pPr marL="219417" indent="0">
              <a:buNone/>
              <a:defRPr sz="2400">
                <a:solidFill>
                  <a:srgbClr val="9DACB3"/>
                </a:solidFill>
                <a:latin typeface="Arial" panose="020B0604020202020204" pitchFamily="34" charset="0"/>
                <a:cs typeface="Arial" panose="020B0604020202020204" pitchFamily="34" charset="0"/>
              </a:defRPr>
            </a:lvl3pPr>
            <a:lvl4pPr marL="466844" indent="0">
              <a:buNone/>
              <a:defRPr sz="2000">
                <a:solidFill>
                  <a:srgbClr val="9DACB3"/>
                </a:solidFill>
                <a:latin typeface="Arial" panose="020B0604020202020204" pitchFamily="34" charset="0"/>
                <a:cs typeface="Arial" panose="020B0604020202020204" pitchFamily="34" charset="0"/>
              </a:defRPr>
            </a:lvl4pPr>
            <a:lvl5pPr marL="725165" indent="0">
              <a:buNone/>
              <a:defRPr sz="2000">
                <a:solidFill>
                  <a:srgbClr val="9DACB3"/>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281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973"/>
          </a:xfrm>
          <a:prstGeom prst="rect">
            <a:avLst/>
          </a:prstGeom>
        </p:spPr>
      </p:pic>
      <p:sp>
        <p:nvSpPr>
          <p:cNvPr id="5" name="Rectangle 4"/>
          <p:cNvSpPr/>
          <p:nvPr userDrawn="1"/>
        </p:nvSpPr>
        <p:spPr bwMode="auto">
          <a:xfrm>
            <a:off x="-1" y="2106936"/>
            <a:ext cx="4751363" cy="4752037"/>
          </a:xfrm>
          <a:prstGeom prst="rect">
            <a:avLst/>
          </a:prstGeom>
          <a:gradFill flip="none" rotWithShape="1">
            <a:gsLst>
              <a:gs pos="86000">
                <a:schemeClr val="accent1">
                  <a:lumMod val="0"/>
                  <a:lumOff val="100000"/>
                  <a:alpha val="0"/>
                </a:schemeClr>
              </a:gs>
              <a:gs pos="0">
                <a:schemeClr val="tx1">
                  <a:lumMod val="50000"/>
                  <a:alpha val="39000"/>
                </a:schemeClr>
              </a:gs>
            </a:gsLst>
            <a:path path="rect">
              <a:fillToRect t="100000" r="100000"/>
            </a:path>
            <a:tileRect l="-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5647725" y="2084172"/>
            <a:ext cx="6274974" cy="3586208"/>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788" y="2084186"/>
            <a:ext cx="6276530" cy="1793104"/>
          </a:xfrm>
          <a:noFill/>
        </p:spPr>
        <p:txBody>
          <a:bodyPr lIns="146304" tIns="91440" rIns="146304" bIns="91440" anchor="t" anchorCtr="0"/>
          <a:lstStyle>
            <a:lvl1pPr>
              <a:defRPr sz="5294" spc="-98" baseline="0">
                <a:gradFill>
                  <a:gsLst>
                    <a:gs pos="72727">
                      <a:srgbClr val="FFFFFF"/>
                    </a:gs>
                    <a:gs pos="3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5646169" y="3877271"/>
            <a:ext cx="6276530" cy="1789991"/>
          </a:xfrm>
        </p:spPr>
        <p:txBody>
          <a:bodyPr tIns="109728" bIns="109728">
            <a:noAutofit/>
          </a:bodyPr>
          <a:lstStyle>
            <a:lvl1pPr marL="0" indent="0">
              <a:spcBef>
                <a:spcPts val="0"/>
              </a:spcBef>
              <a:buNone/>
              <a:defRPr sz="2647">
                <a:gradFill>
                  <a:gsLst>
                    <a:gs pos="72727">
                      <a:srgbClr val="FFFFFF"/>
                    </a:gs>
                    <a:gs pos="36000">
                      <a:srgbClr val="FFFFFF"/>
                    </a:gs>
                  </a:gsLst>
                  <a:lin ang="5400000" scaled="0"/>
                </a:gradFill>
              </a:defRPr>
            </a:lvl1pPr>
          </a:lstStyle>
          <a:p>
            <a:pPr lvl="0"/>
            <a:r>
              <a:rPr lang="en-US" dirty="0"/>
              <a:t>Speaker Name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543" y="5487867"/>
            <a:ext cx="1292142" cy="896551"/>
          </a:xfrm>
          <a:prstGeom prst="rect">
            <a:avLst/>
          </a:prstGeom>
        </p:spPr>
      </p:pic>
    </p:spTree>
    <p:extLst>
      <p:ext uri="{BB962C8B-B14F-4D97-AF65-F5344CB8AC3E}">
        <p14:creationId xmlns:p14="http://schemas.microsoft.com/office/powerpoint/2010/main" val="195725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269302" y="2075840"/>
            <a:ext cx="8067760" cy="1801436"/>
          </a:xfrm>
          <a:noFill/>
        </p:spPr>
        <p:txBody>
          <a:bodyPr lIns="146304" tIns="91440" rIns="146304" bIns="91440" anchor="t" anchorCtr="0"/>
          <a:lstStyle>
            <a:lvl1pPr>
              <a:defRPr sz="5294" spc="-98" baseline="0">
                <a:solidFill>
                  <a:schemeClr val="bg1"/>
                </a:solidFill>
              </a:defRPr>
            </a:lvl1pPr>
          </a:lstStyle>
          <a:p>
            <a:r>
              <a:rPr lang="en-US" dirty="0"/>
              <a:t>Presentation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37" y="454698"/>
            <a:ext cx="1061949" cy="736832"/>
          </a:xfrm>
          <a:prstGeom prst="rect">
            <a:avLst/>
          </a:prstGeom>
        </p:spPr>
      </p:pic>
    </p:spTree>
    <p:extLst>
      <p:ext uri="{BB962C8B-B14F-4D97-AF65-F5344CB8AC3E}">
        <p14:creationId xmlns:p14="http://schemas.microsoft.com/office/powerpoint/2010/main" val="29712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5" name="Content Placeholder 3"/>
          <p:cNvSpPr>
            <a:spLocks noGrp="1"/>
          </p:cNvSpPr>
          <p:nvPr>
            <p:ph sz="quarter" idx="11"/>
          </p:nvPr>
        </p:nvSpPr>
        <p:spPr>
          <a:xfrm>
            <a:off x="269239" y="1189177"/>
            <a:ext cx="11653523" cy="1968540"/>
          </a:xfrm>
        </p:spPr>
        <p:txBody>
          <a:bodyPr/>
          <a:lstStyle>
            <a:lvl1pPr marL="0" indent="0">
              <a:buNone/>
              <a:defRPr/>
            </a:lvl1pPr>
            <a:lvl2pPr marL="0" indent="0">
              <a:buNone/>
              <a:defRPr sz="1961"/>
            </a:lvl2pPr>
            <a:lvl3pPr marL="222541" indent="0">
              <a:buNone/>
              <a:defRPr sz="1372"/>
            </a:lvl3pPr>
            <a:lvl4pPr marL="452862" indent="0">
              <a:buNone/>
              <a:defRPr sz="1372"/>
            </a:lvl4pPr>
            <a:lvl5pPr marL="673846" indent="0">
              <a:buNone/>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976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6854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235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 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79773"/>
          </a:xfrm>
        </p:spPr>
        <p:txBody>
          <a:bodyPr>
            <a:spAutoFit/>
          </a:bodyPr>
          <a:lstStyle>
            <a:lvl1pPr>
              <a:defRPr sz="3921">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83912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4566"/>
          </a:xfrm>
        </p:spPr>
        <p:txBody>
          <a:bodyPr wrap="square">
            <a:spAutoFit/>
          </a:bodyPr>
          <a:lstStyle>
            <a:lvl1pPr marL="0" indent="0">
              <a:spcBef>
                <a:spcPts val="1200"/>
              </a:spcBef>
              <a:buClr>
                <a:schemeClr val="tx1"/>
              </a:buClr>
              <a:buFont typeface="Wingdings" pitchFamily="2" charset="2"/>
              <a:buNone/>
              <a:defRPr sz="3529">
                <a:solidFill>
                  <a:schemeClr val="tx2"/>
                </a:solidFill>
              </a:defRPr>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84566"/>
          </a:xfrm>
        </p:spPr>
        <p:txBody>
          <a:bodyPr wrap="square">
            <a:spAutoFit/>
          </a:bodyPr>
          <a:lstStyle>
            <a:lvl1pPr marL="0" indent="0">
              <a:spcBef>
                <a:spcPts val="1200"/>
              </a:spcBef>
              <a:buClr>
                <a:schemeClr val="tx1"/>
              </a:buClr>
              <a:buFont typeface="Wingdings" pitchFamily="2" charset="2"/>
              <a:buNone/>
              <a:defRPr sz="3529">
                <a:solidFill>
                  <a:schemeClr val="tx2"/>
                </a:solidFill>
              </a:defRPr>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05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4566"/>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84566"/>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615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1" y="1189178"/>
            <a:ext cx="11653521" cy="2022859"/>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132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67" rtl="0" eaLnBrk="1" latinLnBrk="0" hangingPunct="1">
        <a:lnSpc>
          <a:spcPct val="90000"/>
        </a:lnSpc>
        <a:spcBef>
          <a:spcPct val="0"/>
        </a:spcBef>
        <a:buNone/>
        <a:defRPr lang="en-US" sz="4705" b="0" kern="1200" cap="none" spc="-100" baseline="0" dirty="0" smtClean="0">
          <a:ln w="3175">
            <a:noFill/>
          </a:ln>
          <a:solidFill>
            <a:schemeClr val="tx2"/>
          </a:soli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ts val="1765"/>
        </a:spcBef>
        <a:spcAft>
          <a:spcPts val="0"/>
        </a:spcAft>
        <a:buClr>
          <a:schemeClr val="tx1"/>
        </a:buClr>
        <a:buSzPct val="90000"/>
        <a:buFont typeface="Arial" pitchFamily="34" charset="0"/>
        <a:buNone/>
        <a:tabLst/>
        <a:defRPr sz="3921" kern="1200" spc="0" baseline="0">
          <a:solidFill>
            <a:schemeClr val="tx1"/>
          </a:solidFill>
          <a:latin typeface="+mj-lt"/>
          <a:ea typeface="+mn-ea"/>
          <a:cs typeface="+mn-cs"/>
        </a:defRPr>
      </a:lvl1pPr>
      <a:lvl2pPr marL="236546" marR="0" indent="-236546"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961" kern="1200" spc="0" baseline="0">
          <a:solidFill>
            <a:schemeClr val="tx1"/>
          </a:solidFill>
          <a:latin typeface="+mj-lt"/>
          <a:ea typeface="+mn-ea"/>
          <a:cs typeface="+mn-cs"/>
        </a:defRPr>
      </a:lvl2pPr>
      <a:lvl3pPr marL="505774" marR="0" indent="-224097"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3pPr>
      <a:lvl4pPr marL="729871" marR="0" indent="-224097"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4pPr>
      <a:lvl5pPr marL="953967" marR="0" indent="-224097" algn="l" defTabSz="896386"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39" y="255372"/>
            <a:ext cx="11653523" cy="1158793"/>
          </a:xfrm>
        </p:spPr>
        <p:txBody>
          <a:bodyPr/>
          <a:lstStyle/>
          <a:p>
            <a:r>
              <a:rPr lang="en-US" dirty="0"/>
              <a:t>Customer experience loop </a:t>
            </a:r>
          </a:p>
        </p:txBody>
      </p:sp>
      <p:grpSp>
        <p:nvGrpSpPr>
          <p:cNvPr id="16" name="Group 15">
            <a:extLst>
              <a:ext uri="{FF2B5EF4-FFF2-40B4-BE49-F238E27FC236}">
                <a16:creationId xmlns:a16="http://schemas.microsoft.com/office/drawing/2014/main" id="{15C0B087-07A4-41BC-A71D-B3A381F4153C}"/>
              </a:ext>
            </a:extLst>
          </p:cNvPr>
          <p:cNvGrpSpPr/>
          <p:nvPr/>
        </p:nvGrpSpPr>
        <p:grpSpPr>
          <a:xfrm>
            <a:off x="2776728" y="2359492"/>
            <a:ext cx="6405413" cy="3051670"/>
            <a:chOff x="2776728" y="2359492"/>
            <a:chExt cx="6405413" cy="3051670"/>
          </a:xfrm>
        </p:grpSpPr>
        <p:pic>
          <p:nvPicPr>
            <p:cNvPr id="5" name="Picture 4">
              <a:extLst>
                <a:ext uri="{FF2B5EF4-FFF2-40B4-BE49-F238E27FC236}">
                  <a16:creationId xmlns:a16="http://schemas.microsoft.com/office/drawing/2014/main" id="{233D2607-8320-45B4-9904-17203181E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28" y="2582495"/>
              <a:ext cx="1164697" cy="2218106"/>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F039AA61-4EC5-46A0-A14B-2401F0019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8340" y="3655505"/>
              <a:ext cx="3433801" cy="1680776"/>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0B383F48-F4BE-48CD-B953-ABE64BA6F1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7056" y="4381505"/>
              <a:ext cx="2211711" cy="10296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9ABCBA2E-A877-4286-98B0-67E1F5B422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035" y="2387116"/>
              <a:ext cx="2739228" cy="1651483"/>
            </a:xfrm>
            <a:prstGeom prst="rect">
              <a:avLst/>
            </a:prstGeom>
          </p:spPr>
        </p:pic>
        <p:pic>
          <p:nvPicPr>
            <p:cNvPr id="15" name="Picture 14" descr="A stop sign&#10;&#10;Description automatically generated">
              <a:extLst>
                <a:ext uri="{FF2B5EF4-FFF2-40B4-BE49-F238E27FC236}">
                  <a16:creationId xmlns:a16="http://schemas.microsoft.com/office/drawing/2014/main" id="{2AECF08A-A055-43B2-ADEF-C93D75696D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5551" y="2359492"/>
              <a:ext cx="2650120" cy="1670729"/>
            </a:xfrm>
            <a:prstGeom prst="rect">
              <a:avLst/>
            </a:prstGeom>
          </p:spPr>
        </p:pic>
        <p:pic>
          <p:nvPicPr>
            <p:cNvPr id="7" name="Picture 6" descr="A close up of a sign&#10;&#10;Description automatically generated">
              <a:extLst>
                <a:ext uri="{FF2B5EF4-FFF2-40B4-BE49-F238E27FC236}">
                  <a16:creationId xmlns:a16="http://schemas.microsoft.com/office/drawing/2014/main" id="{B4F67B62-9007-4FEC-8ECC-AC4BB7355D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3684" y="3046092"/>
              <a:ext cx="1897132" cy="1948508"/>
            </a:xfrm>
            <a:prstGeom prst="rect">
              <a:avLst/>
            </a:prstGeom>
          </p:spPr>
        </p:pic>
      </p:grpSp>
    </p:spTree>
    <p:extLst>
      <p:ext uri="{BB962C8B-B14F-4D97-AF65-F5344CB8AC3E}">
        <p14:creationId xmlns:p14="http://schemas.microsoft.com/office/powerpoint/2010/main" val="333154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129018"/>
            <a:ext cx="11848831" cy="1032019"/>
          </a:xfrm>
        </p:spPr>
        <p:txBody>
          <a:bodyPr/>
          <a:lstStyle/>
          <a:p>
            <a:r>
              <a:rPr lang="en-US" sz="3200" dirty="0">
                <a:solidFill>
                  <a:srgbClr val="5C2D91"/>
                </a:solidFill>
                <a:latin typeface="Segoe UI Light" panose="020B0502040204020203" pitchFamily="34" charset="0"/>
                <a:cs typeface="Segoe UI Light" panose="020B0502040204020203" pitchFamily="34" charset="0"/>
              </a:rPr>
              <a:t>Voice of the Customer – Customer Experience Interview Guide Sample</a:t>
            </a:r>
          </a:p>
        </p:txBody>
      </p:sp>
      <p:sp>
        <p:nvSpPr>
          <p:cNvPr id="3" name="Content Placeholder 2"/>
          <p:cNvSpPr>
            <a:spLocks noGrp="1"/>
          </p:cNvSpPr>
          <p:nvPr>
            <p:ph idx="1"/>
          </p:nvPr>
        </p:nvSpPr>
        <p:spPr>
          <a:xfrm>
            <a:off x="138550" y="1454958"/>
            <a:ext cx="5724939" cy="5389187"/>
          </a:xfrm>
        </p:spPr>
        <p:txBody>
          <a:bodyPr>
            <a:noAutofit/>
          </a:bodyPr>
          <a:lstStyle/>
          <a:p>
            <a:pPr marL="504217" indent="-504217">
              <a:buAutoNum type="arabicPeriod"/>
            </a:pPr>
            <a:r>
              <a:rPr lang="en-US" sz="1400" dirty="0">
                <a:latin typeface="Segoe UI Light" panose="020B0502040204020203" pitchFamily="34" charset="0"/>
                <a:cs typeface="Segoe UI Light" panose="020B0502040204020203" pitchFamily="34" charset="0"/>
              </a:rPr>
              <a:t>Do you recall how you first learned about “</a:t>
            </a:r>
            <a:r>
              <a:rPr lang="en-US" sz="1400" b="1" dirty="0">
                <a:latin typeface="Segoe UI Light" panose="020B0502040204020203" pitchFamily="34" charset="0"/>
                <a:cs typeface="Segoe UI Light" panose="020B0502040204020203" pitchFamily="34" charset="0"/>
              </a:rPr>
              <a:t>X solution</a:t>
            </a:r>
            <a:r>
              <a:rPr lang="en-US" sz="1400" dirty="0">
                <a:latin typeface="Segoe UI Light" panose="020B0502040204020203" pitchFamily="34" charset="0"/>
                <a:cs typeface="Segoe UI Light" panose="020B0502040204020203" pitchFamily="34" charset="0"/>
              </a:rPr>
              <a:t>” from us?</a:t>
            </a:r>
          </a:p>
          <a:p>
            <a:pPr marL="504217" indent="-504217">
              <a:buAutoNum type="arabicPeriod"/>
            </a:pPr>
            <a:r>
              <a:rPr lang="en-US" sz="1400" dirty="0">
                <a:latin typeface="Segoe UI Light" panose="020B0502040204020203" pitchFamily="34" charset="0"/>
                <a:cs typeface="Segoe UI Light" panose="020B0502040204020203" pitchFamily="34" charset="0"/>
              </a:rPr>
              <a:t>What made you first seriously evaluate trying “</a:t>
            </a:r>
            <a:r>
              <a:rPr lang="en-US" sz="1400" b="1" dirty="0">
                <a:latin typeface="Segoe UI Light" panose="020B0502040204020203" pitchFamily="34" charset="0"/>
                <a:cs typeface="Segoe UI Light" panose="020B0502040204020203" pitchFamily="34" charset="0"/>
              </a:rPr>
              <a:t>X solution</a:t>
            </a:r>
            <a:r>
              <a:rPr lang="en-US" sz="1400" dirty="0">
                <a:latin typeface="Segoe UI Light" panose="020B0502040204020203" pitchFamily="34" charset="0"/>
                <a:cs typeface="Segoe UI Light" panose="020B0502040204020203" pitchFamily="34" charset="0"/>
              </a:rPr>
              <a:t>”?</a:t>
            </a:r>
          </a:p>
          <a:p>
            <a:pPr marL="504217" indent="-504217">
              <a:buAutoNum type="arabicPeriod"/>
            </a:pPr>
            <a:r>
              <a:rPr lang="en-US" sz="1400" dirty="0">
                <a:latin typeface="Segoe UI Light" panose="020B0502040204020203" pitchFamily="34" charset="0"/>
                <a:cs typeface="Segoe UI Light" panose="020B0502040204020203" pitchFamily="34" charset="0"/>
              </a:rPr>
              <a:t>When it came to evaluating and buying “</a:t>
            </a:r>
            <a:r>
              <a:rPr lang="en-US" sz="1400" b="1" dirty="0">
                <a:latin typeface="Segoe UI Light" panose="020B0502040204020203" pitchFamily="34" charset="0"/>
                <a:cs typeface="Segoe UI Light" panose="020B0502040204020203" pitchFamily="34" charset="0"/>
              </a:rPr>
              <a:t>X solution</a:t>
            </a:r>
            <a:r>
              <a:rPr lang="en-US" sz="1400" dirty="0">
                <a:latin typeface="Segoe UI Light" panose="020B0502040204020203" pitchFamily="34" charset="0"/>
                <a:cs typeface="Segoe UI Light" panose="020B0502040204020203" pitchFamily="34" charset="0"/>
              </a:rPr>
              <a:t>”, where did the experience meet or exceed your expectations? Why is that?</a:t>
            </a:r>
          </a:p>
          <a:p>
            <a:pPr marL="504217" indent="-504217">
              <a:buAutoNum type="arabicPeriod"/>
            </a:pPr>
            <a:r>
              <a:rPr lang="en-US" sz="1400" dirty="0">
                <a:latin typeface="Segoe UI Light" panose="020B0502040204020203" pitchFamily="34" charset="0"/>
                <a:cs typeface="Segoe UI Light" panose="020B0502040204020203" pitchFamily="34" charset="0"/>
              </a:rPr>
              <a:t>Do you recall any interactions or aspects of your early experience that didn’t meet your expectations, or that could have gone more smoothly for you?</a:t>
            </a:r>
          </a:p>
          <a:p>
            <a:pPr marL="504217" indent="-504217">
              <a:buAutoNum type="arabicPeriod"/>
            </a:pPr>
            <a:r>
              <a:rPr lang="en-US" sz="1400" dirty="0">
                <a:latin typeface="Segoe UI Light" panose="020B0502040204020203" pitchFamily="34" charset="0"/>
                <a:cs typeface="Segoe UI Light" panose="020B0502040204020203" pitchFamily="34" charset="0"/>
              </a:rPr>
              <a:t>In your experience with support do we consistently live up to our promises to you? What makes you say that? Can you give a specific example?</a:t>
            </a:r>
          </a:p>
          <a:p>
            <a:pPr marL="504217" indent="-504217">
              <a:buAutoNum type="arabicPeriod"/>
            </a:pPr>
            <a:r>
              <a:rPr lang="en-US" sz="1400" dirty="0">
                <a:latin typeface="Segoe UI Light" panose="020B0502040204020203" pitchFamily="34" charset="0"/>
                <a:cs typeface="Segoe UI Light" panose="020B0502040204020203" pitchFamily="34" charset="0"/>
              </a:rPr>
              <a:t>What would you change, if anything, about  your customer experience with us?</a:t>
            </a:r>
          </a:p>
          <a:p>
            <a:pPr marL="504217" indent="-504217">
              <a:buAutoNum type="arabicPeriod"/>
            </a:pPr>
            <a:r>
              <a:rPr lang="en-US" sz="1400" dirty="0">
                <a:latin typeface="Segoe UI Light" panose="020B0502040204020203" pitchFamily="34" charset="0"/>
                <a:cs typeface="Segoe UI Light" panose="020B0502040204020203" pitchFamily="34" charset="0"/>
              </a:rPr>
              <a:t>Have you met the business goals you have/sought to meet through your adoption of/movement to </a:t>
            </a:r>
            <a:r>
              <a:rPr lang="en-US" sz="1400" b="1" dirty="0">
                <a:latin typeface="Segoe UI Light" panose="020B0502040204020203" pitchFamily="34" charset="0"/>
                <a:cs typeface="Segoe UI Light" panose="020B0502040204020203" pitchFamily="34" charset="0"/>
              </a:rPr>
              <a:t>“X solution</a:t>
            </a:r>
            <a:r>
              <a:rPr lang="en-US" sz="1400" dirty="0">
                <a:latin typeface="Segoe UI Light" panose="020B0502040204020203" pitchFamily="34" charset="0"/>
                <a:cs typeface="Segoe UI Light" panose="020B0502040204020203" pitchFamily="34" charset="0"/>
              </a:rPr>
              <a:t>”? Why is that?</a:t>
            </a:r>
          </a:p>
          <a:p>
            <a:pPr marL="504217" indent="-504217">
              <a:buFont typeface="Arial" pitchFamily="34" charset="0"/>
              <a:buAutoNum type="arabicPeriod"/>
            </a:pPr>
            <a:r>
              <a:rPr lang="en-US" sz="1400" dirty="0">
                <a:latin typeface="Segoe UI Light" panose="020B0502040204020203" pitchFamily="34" charset="0"/>
                <a:cs typeface="Segoe UI Light" panose="020B0502040204020203" pitchFamily="34" charset="0"/>
              </a:rPr>
              <a:t>On a scale of 1-10, how easy was to do business with us?</a:t>
            </a:r>
          </a:p>
          <a:p>
            <a:pPr marL="504217" indent="-504217">
              <a:buAutoNum type="arabicPeriod"/>
            </a:pPr>
            <a:endParaRPr lang="en-US" sz="1400" dirty="0">
              <a:latin typeface="Segoe UI Light" panose="020B0502040204020203" pitchFamily="34" charset="0"/>
              <a:cs typeface="Segoe UI Light" panose="020B0502040204020203" pitchFamily="34" charset="0"/>
            </a:endParaRPr>
          </a:p>
        </p:txBody>
      </p:sp>
      <p:sp>
        <p:nvSpPr>
          <p:cNvPr id="4" name="Content Placeholder 2"/>
          <p:cNvSpPr>
            <a:spLocks noGrp="1"/>
          </p:cNvSpPr>
          <p:nvPr>
            <p:ph idx="4294967295"/>
          </p:nvPr>
        </p:nvSpPr>
        <p:spPr>
          <a:xfrm>
            <a:off x="6098407" y="1454959"/>
            <a:ext cx="5996608" cy="5389186"/>
          </a:xfrm>
        </p:spPr>
        <p:txBody>
          <a:bodyPr>
            <a:noAutofit/>
          </a:bodyPr>
          <a:lstStyle/>
          <a:p>
            <a:pPr marL="504217" indent="-504217">
              <a:buAutoNum type="arabicPeriod" startAt="9"/>
            </a:pPr>
            <a:r>
              <a:rPr lang="en-US" sz="1400" dirty="0">
                <a:latin typeface="Segoe UI Light" panose="020B0502040204020203" pitchFamily="34" charset="0"/>
                <a:cs typeface="Segoe UI Light" panose="020B0502040204020203" pitchFamily="34" charset="0"/>
              </a:rPr>
              <a:t>On a scale of 1-10, how enjoyable is it to do business with us?</a:t>
            </a:r>
          </a:p>
          <a:p>
            <a:pPr marL="504217" indent="-504217">
              <a:buFont typeface="+mj-lt"/>
              <a:buAutoNum type="arabicPeriod" startAt="10"/>
            </a:pPr>
            <a:r>
              <a:rPr lang="en-US" sz="1400" dirty="0">
                <a:latin typeface="Segoe UI Light" panose="020B0502040204020203" pitchFamily="34" charset="0"/>
                <a:cs typeface="Segoe UI Light" panose="020B0502040204020203" pitchFamily="34" charset="0"/>
              </a:rPr>
              <a:t>On a scale of 1-10, how well, overall does “</a:t>
            </a:r>
            <a:r>
              <a:rPr lang="en-US" sz="1400" b="1" dirty="0">
                <a:latin typeface="Segoe UI Light" panose="020B0502040204020203" pitchFamily="34" charset="0"/>
                <a:cs typeface="Segoe UI Light" panose="020B0502040204020203" pitchFamily="34" charset="0"/>
              </a:rPr>
              <a:t>X Solution</a:t>
            </a:r>
            <a:r>
              <a:rPr lang="en-US" sz="1400" dirty="0">
                <a:latin typeface="Segoe UI Light" panose="020B0502040204020203" pitchFamily="34" charset="0"/>
                <a:cs typeface="Segoe UI Light" panose="020B0502040204020203" pitchFamily="34" charset="0"/>
              </a:rPr>
              <a:t>” and us as a service provider meet your needs as a customer?</a:t>
            </a:r>
          </a:p>
          <a:p>
            <a:pPr marL="504217" indent="-504217">
              <a:buAutoNum type="arabicPeriod" startAt="10"/>
            </a:pPr>
            <a:r>
              <a:rPr lang="en-US" sz="1400" dirty="0">
                <a:latin typeface="Segoe UI Light" panose="020B0502040204020203" pitchFamily="34" charset="0"/>
                <a:cs typeface="Segoe UI Light" panose="020B0502040204020203" pitchFamily="34" charset="0"/>
              </a:rPr>
              <a:t>On a scale of 1-10, how likely are you to recommend us to a friend or business colleague?</a:t>
            </a:r>
          </a:p>
          <a:p>
            <a:pPr marL="504217" indent="-504217">
              <a:buAutoNum type="arabicPeriod" startAt="10"/>
            </a:pPr>
            <a:r>
              <a:rPr lang="en-US" sz="1400" dirty="0">
                <a:latin typeface="Segoe UI Light" panose="020B0502040204020203" pitchFamily="34" charset="0"/>
                <a:cs typeface="Segoe UI Light" panose="020B0502040204020203" pitchFamily="34" charset="0"/>
              </a:rPr>
              <a:t>On a scale of 1-10, how likely are you to continue using us for your Microsoft Products and Services in the next 12 months? </a:t>
            </a:r>
          </a:p>
          <a:p>
            <a:pPr marL="504217" indent="-504217">
              <a:buAutoNum type="arabicPeriod" startAt="10"/>
            </a:pPr>
            <a:r>
              <a:rPr lang="en-US" sz="1400" dirty="0">
                <a:latin typeface="Segoe UI Light" panose="020B0502040204020203" pitchFamily="34" charset="0"/>
                <a:cs typeface="Segoe UI Light" panose="020B0502040204020203" pitchFamily="34" charset="0"/>
              </a:rPr>
              <a:t>On a scale of 1-10, how likely are you to increase the amount you spend with us for Microsoft Products and Services in the next 12 months? </a:t>
            </a:r>
          </a:p>
          <a:p>
            <a:pPr marL="504217" indent="-504217">
              <a:buAutoNum type="arabicPeriod" startAt="10"/>
            </a:pPr>
            <a:r>
              <a:rPr lang="en-US" sz="1400" dirty="0">
                <a:latin typeface="Segoe UI Light" panose="020B0502040204020203" pitchFamily="34" charset="0"/>
                <a:cs typeface="Segoe UI Light" panose="020B0502040204020203" pitchFamily="34" charset="0"/>
              </a:rPr>
              <a:t>If you had the ability to choose today, would we be your first choice over other business software companies in your choice to use “</a:t>
            </a:r>
            <a:r>
              <a:rPr lang="en-US" sz="1400" b="1" dirty="0">
                <a:latin typeface="Segoe UI Light" panose="020B0502040204020203" pitchFamily="34" charset="0"/>
                <a:cs typeface="Segoe UI Light" panose="020B0502040204020203" pitchFamily="34" charset="0"/>
              </a:rPr>
              <a:t>X Solution</a:t>
            </a:r>
            <a:r>
              <a:rPr lang="en-US" sz="1400" dirty="0">
                <a:latin typeface="Segoe UI Light" panose="020B0502040204020203" pitchFamily="34" charset="0"/>
                <a:cs typeface="Segoe UI Light" panose="020B0502040204020203" pitchFamily="34" charset="0"/>
              </a:rPr>
              <a:t>”? Why is that?</a:t>
            </a:r>
          </a:p>
          <a:p>
            <a:pPr marL="504217" indent="-504217">
              <a:buAutoNum type="arabicPeriod" startAt="10"/>
            </a:pPr>
            <a:r>
              <a:rPr lang="en-US" sz="1400" dirty="0">
                <a:latin typeface="Segoe UI Light" panose="020B0502040204020203" pitchFamily="34" charset="0"/>
                <a:cs typeface="Segoe UI Light" panose="020B0502040204020203" pitchFamily="34" charset="0"/>
              </a:rPr>
              <a:t>When thinking about the best experiences you have as a business customer of any business, across industries/service sectors, in comparing “</a:t>
            </a:r>
            <a:r>
              <a:rPr lang="en-US" sz="1400" b="1" dirty="0">
                <a:latin typeface="Segoe UI Light" panose="020B0502040204020203" pitchFamily="34" charset="0"/>
                <a:cs typeface="Segoe UI Light" panose="020B0502040204020203" pitchFamily="34" charset="0"/>
              </a:rPr>
              <a:t>X Solution”</a:t>
            </a:r>
            <a:r>
              <a:rPr lang="en-US" sz="1400" dirty="0">
                <a:latin typeface="Segoe UI Light" panose="020B0502040204020203" pitchFamily="34" charset="0"/>
                <a:cs typeface="Segoe UI Light" panose="020B0502040204020203" pitchFamily="34" charset="0"/>
              </a:rPr>
              <a:t> and us to these experiences, where might we fall short?</a:t>
            </a:r>
          </a:p>
          <a:p>
            <a:pPr marL="504217" indent="-504217">
              <a:buAutoNum type="arabicPeriod" startAt="10"/>
            </a:pPr>
            <a:r>
              <a:rPr lang="en-US" sz="1400" dirty="0">
                <a:latin typeface="Segoe UI Light" panose="020B0502040204020203" pitchFamily="34" charset="0"/>
                <a:cs typeface="Segoe UI Light" panose="020B0502040204020203" pitchFamily="34" charset="0"/>
              </a:rPr>
              <a:t>Is there anything else you’d like to share?</a:t>
            </a:r>
          </a:p>
        </p:txBody>
      </p:sp>
      <p:sp>
        <p:nvSpPr>
          <p:cNvPr id="5" name="Rectangle 4"/>
          <p:cNvSpPr/>
          <p:nvPr/>
        </p:nvSpPr>
        <p:spPr>
          <a:xfrm>
            <a:off x="424069" y="791705"/>
            <a:ext cx="1094590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solidFill>
                <a:effectLst/>
                <a:uLnTx/>
                <a:uFillTx/>
                <a:latin typeface="Segoe UI Light" panose="020B0502040204020203" pitchFamily="34" charset="0"/>
                <a:ea typeface="+mn-ea"/>
                <a:cs typeface="Segoe UI Light" panose="020B0502040204020203" pitchFamily="34" charset="0"/>
              </a:rPr>
              <a:t>Cover phases of the Customer Experience journey (Explore, Evaluate, Purchase, Expand, Renew, Advocacy)</a:t>
            </a:r>
            <a:endParaRPr kumimoji="0" lang="en-US" sz="2000" b="0" i="0" u="none" strike="noStrike" kern="1200" cap="none" spc="0" normalizeH="0" baseline="0" noProof="0" dirty="0">
              <a:ln>
                <a:noFill/>
              </a:ln>
              <a:solidFill>
                <a:srgbClr val="505050"/>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413442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MPN - Theme 1 Purple">
      <a:dk1>
        <a:srgbClr val="505050"/>
      </a:dk1>
      <a:lt1>
        <a:srgbClr val="FFFFFF"/>
      </a:lt1>
      <a:dk2>
        <a:srgbClr val="32145A"/>
      </a:dk2>
      <a:lt2>
        <a:srgbClr val="00BCF2"/>
      </a:lt2>
      <a:accent1>
        <a:srgbClr val="5C2D91"/>
      </a:accent1>
      <a:accent2>
        <a:srgbClr val="002050"/>
      </a:accent2>
      <a:accent3>
        <a:srgbClr val="004B50"/>
      </a:accent3>
      <a:accent4>
        <a:srgbClr val="BAD80A"/>
      </a:accent4>
      <a:accent5>
        <a:srgbClr val="008272"/>
      </a:accent5>
      <a:accent6>
        <a:srgbClr val="969696"/>
      </a:accent6>
      <a:hlink>
        <a:srgbClr val="32145A"/>
      </a:hlink>
      <a:folHlink>
        <a:srgbClr val="32145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PURPLE_1" id="{C5B97486-936C-417A-BE45-C6B0449FB8E8}" vid="{344BB025-8AA3-4046-AFFF-C664123BDA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D02744B6EBD240A2E9E535E249B097" ma:contentTypeVersion="10" ma:contentTypeDescription="Create a new document." ma:contentTypeScope="" ma:versionID="a02889f1689f72d42b28f246f23395ec">
  <xsd:schema xmlns:xsd="http://www.w3.org/2001/XMLSchema" xmlns:xs="http://www.w3.org/2001/XMLSchema" xmlns:p="http://schemas.microsoft.com/office/2006/metadata/properties" xmlns:ns1="http://schemas.microsoft.com/sharepoint/v3" xmlns:ns2="cf611e66-344d-4389-90b6-86ba05c06dc2" xmlns:ns3="7e99ce3b-cedd-4ea9-b8cb-ce3853bfad13" targetNamespace="http://schemas.microsoft.com/office/2006/metadata/properties" ma:root="true" ma:fieldsID="72ea4479aabd41b4e396fdd8cf52625a" ns1:_="" ns2:_="" ns3:_="">
    <xsd:import namespace="http://schemas.microsoft.com/sharepoint/v3"/>
    <xsd:import namespace="cf611e66-344d-4389-90b6-86ba05c06dc2"/>
    <xsd:import namespace="7e99ce3b-cedd-4ea9-b8cb-ce3853bfad13"/>
    <xsd:element name="properties">
      <xsd:complexType>
        <xsd:sequence>
          <xsd:element name="documentManagement">
            <xsd:complexType>
              <xsd:all>
                <xsd:element ref="ns2:SharedWithUsers" minOccurs="0"/>
                <xsd:element ref="ns1:PublishingStartDate" minOccurs="0"/>
                <xsd:element ref="ns1:PublishingExpirationDate" minOccurs="0"/>
                <xsd:element ref="ns2:SharingHintHash" minOccurs="0"/>
                <xsd:element ref="ns2:SharedWithDetails" minOccurs="0"/>
                <xsd:element ref="ns1:_ip_UnifiedCompliancePolicyProperties" minOccurs="0"/>
                <xsd:element ref="ns1:_ip_UnifiedCompliancePolicyUIAction"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611e66-344d-4389-90b6-86ba05c06dc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e99ce3b-cedd-4ea9-b8cb-ce3853bfad13"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D06BEF-B89A-4319-97E8-CEE58AA725E5}">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1362B2B0-1DF7-4D7F-AB24-BE084D9BEADA}">
  <ds:schemaRefs>
    <ds:schemaRef ds:uri="http://schemas.microsoft.com/sharepoint/v3/contenttype/forms"/>
  </ds:schemaRefs>
</ds:datastoreItem>
</file>

<file path=customXml/itemProps3.xml><?xml version="1.0" encoding="utf-8"?>
<ds:datastoreItem xmlns:ds="http://schemas.openxmlformats.org/officeDocument/2006/customXml" ds:itemID="{14539D04-03B3-4002-BBBF-C1A012ADC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f611e66-344d-4389-90b6-86ba05c06dc2"/>
    <ds:schemaRef ds:uri="7e99ce3b-cedd-4ea9-b8cb-ce3853bfad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691</Words>
  <Application>Microsoft Office PowerPoint</Application>
  <PresentationFormat>Widescreen</PresentationFormat>
  <Paragraphs>58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Segoe UI</vt:lpstr>
      <vt:lpstr>Segoe UI Light</vt:lpstr>
      <vt:lpstr>Wingdings</vt:lpstr>
      <vt:lpstr>WHITE TEMPLATE</vt:lpstr>
      <vt:lpstr>Customer experience loop </vt:lpstr>
      <vt:lpstr>Voice of the Customer – Customer Experience Interview Guide Sample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experience loop </dc:title>
  <dc:creator>Jennifer Tomlinson (SIDDALL)</dc:creator>
  <cp:lastModifiedBy>My Nguyen (AG Consulting Partners, Inc.)</cp:lastModifiedBy>
  <cp:revision>3</cp:revision>
  <dcterms:created xsi:type="dcterms:W3CDTF">2017-05-15T20:45:34Z</dcterms:created>
  <dcterms:modified xsi:type="dcterms:W3CDTF">2019-07-11T14:08:11Z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0x01010068D02744B6EBD240A2E9E535E249B097</vt:lpwstr>
  </property>
</Properties>
</file>