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8" r:id="rId5"/>
    <p:sldMasterId id="2147483713" r:id="rId6"/>
  </p:sldMasterIdLst>
  <p:notesMasterIdLst>
    <p:notesMasterId r:id="rId18"/>
  </p:notesMasterIdLst>
  <p:sldIdLst>
    <p:sldId id="277" r:id="rId7"/>
    <p:sldId id="270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75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Tomlinson (SIDDALL)" initials="JT(" lastIdx="35" clrIdx="0">
    <p:extLst>
      <p:ext uri="{19B8F6BF-5375-455C-9EA6-DF929625EA0E}">
        <p15:presenceInfo xmlns:p15="http://schemas.microsoft.com/office/powerpoint/2012/main" userId="S-1-5-21-2127521184-1604012920-1887927527-2163732" providerId="AD"/>
      </p:ext>
    </p:extLst>
  </p:cmAuthor>
  <p:cmAuthor id="2" name="Jeff Hilton" initials="JH" lastIdx="271" clrIdx="1">
    <p:extLst>
      <p:ext uri="{19B8F6BF-5375-455C-9EA6-DF929625EA0E}">
        <p15:presenceInfo xmlns:p15="http://schemas.microsoft.com/office/powerpoint/2012/main" userId="2b94daf8807868c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62038" autoAdjust="0"/>
  </p:normalViewPr>
  <p:slideViewPr>
    <p:cSldViewPr snapToGrid="0">
      <p:cViewPr varScale="1">
        <p:scale>
          <a:sx n="70" d="100"/>
          <a:sy n="70" d="100"/>
        </p:scale>
        <p:origin x="16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670B4-9363-49A2-99D4-FD5DBEA43891}" type="datetimeFigureOut">
              <a:rPr lang="en-US" smtClean="0"/>
              <a:t>1/17/2018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315A2-820C-44E8-A7C6-F20F6F189C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970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8614-4DF0-4F00-AC6F-3E92AEF4F8A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18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315A2-820C-44E8-A7C6-F20F6F189C2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002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C3BAC-731A-49B8-B3C1-49DF33817E7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768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C3BAC-731A-49B8-B3C1-49DF33817E7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29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C3BAC-731A-49B8-B3C1-49DF33817E7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833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47853-7206-4E14-84BC-49BE91781E1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030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47853-7206-4E14-84BC-49BE91781E1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87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E1A21-9097-4014-94BC-BC7FD411416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420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Changes to graphic:</a:t>
            </a:r>
          </a:p>
          <a:p>
            <a:endParaRPr lang="en-US" b="1" baseline="0" dirty="0"/>
          </a:p>
          <a:p>
            <a:r>
              <a:rPr lang="en-US" b="1" baseline="0" dirty="0"/>
              <a:t>Explore column</a:t>
            </a:r>
            <a:r>
              <a:rPr lang="en-US" baseline="0" dirty="0"/>
              <a:t>:  Looking for solutions to business challenges</a:t>
            </a:r>
          </a:p>
          <a:p>
            <a:r>
              <a:rPr lang="en-US" b="1" baseline="0" dirty="0"/>
              <a:t>Evaluate column</a:t>
            </a:r>
            <a:r>
              <a:rPr lang="en-US" baseline="0" dirty="0"/>
              <a:t>: Comparing solutions and vendors</a:t>
            </a:r>
          </a:p>
          <a:p>
            <a:r>
              <a:rPr lang="en-US" b="1" baseline="0" dirty="0"/>
              <a:t>Purchase column: </a:t>
            </a:r>
            <a:r>
              <a:rPr lang="en-US" baseline="0" dirty="0"/>
              <a:t>Making a decision and committing to terms and conditions</a:t>
            </a:r>
          </a:p>
          <a:p>
            <a:r>
              <a:rPr lang="en-US" b="1" baseline="0" dirty="0"/>
              <a:t>Expand column: </a:t>
            </a:r>
            <a:r>
              <a:rPr lang="en-US" b="0" baseline="0" dirty="0"/>
              <a:t>Looking for ways to add additional functionality and users</a:t>
            </a:r>
            <a:endParaRPr lang="en-US" b="1" baseline="0" dirty="0"/>
          </a:p>
          <a:p>
            <a:r>
              <a:rPr lang="en-US" b="1" baseline="0" dirty="0"/>
              <a:t>Renew column: </a:t>
            </a:r>
            <a:r>
              <a:rPr lang="en-US" b="0" baseline="0" dirty="0"/>
              <a:t>Evaluating satisfaction with solution and provider</a:t>
            </a:r>
            <a:endParaRPr lang="en-US" b="1" baseline="0" dirty="0"/>
          </a:p>
          <a:p>
            <a:r>
              <a:rPr lang="en-US" b="1" baseline="0" dirty="0"/>
              <a:t>Advocacy column: </a:t>
            </a:r>
            <a:r>
              <a:rPr lang="en-US" b="0" baseline="0" dirty="0"/>
              <a:t>The buyer and vendor relationship shifts to </a:t>
            </a:r>
            <a:r>
              <a:rPr lang="en-US" b="0" baseline="0"/>
              <a:t>more strategic</a:t>
            </a:r>
            <a:endParaRPr lang="en-US" b="1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72450-1645-4312-B28F-72F4E8C172D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46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363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47853-7206-4E14-84BC-49BE91781E11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815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47853-7206-4E14-84BC-49BE91781E1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16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783"/>
            <a:ext cx="12192000" cy="687356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647725" y="2084172"/>
            <a:ext cx="6274974" cy="3586208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647788" y="2084186"/>
            <a:ext cx="6276530" cy="1793104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72727">
                      <a:srgbClr val="FFFFFF"/>
                    </a:gs>
                    <a:gs pos="36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646169" y="3877271"/>
            <a:ext cx="6276530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647">
                <a:gradFill>
                  <a:gsLst>
                    <a:gs pos="72727">
                      <a:srgbClr val="FFFFFF"/>
                    </a:gs>
                    <a:gs pos="36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12" y="5487867"/>
            <a:ext cx="1302804" cy="89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3392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1914222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2"/>
              </a:buClr>
              <a:buFont typeface="Arial" pitchFamily="34" charset="0"/>
              <a:buNone/>
              <a:defRPr sz="3137">
                <a:solidFill>
                  <a:schemeClr val="tx2"/>
                </a:solidFill>
              </a:defRPr>
            </a:lvl1pPr>
            <a:lvl2pPr marL="227209" indent="-227209">
              <a:tabLst/>
              <a:defRPr sz="1961"/>
            </a:lvl2pPr>
            <a:lvl3pPr marL="390613" indent="-164960">
              <a:tabLst/>
              <a:defRPr sz="1372"/>
            </a:lvl3pPr>
            <a:lvl4pPr marL="563354" indent="-177410">
              <a:defRPr sz="1372"/>
            </a:lvl4pPr>
            <a:lvl5pPr marL="729871" indent="-164960"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6533" y="1189176"/>
            <a:ext cx="5378548" cy="1914222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2"/>
              </a:buClr>
              <a:buFont typeface="Arial" pitchFamily="34" charset="0"/>
              <a:buNone/>
              <a:defRPr sz="3137">
                <a:solidFill>
                  <a:schemeClr val="tx2"/>
                </a:solidFill>
              </a:defRPr>
            </a:lvl1pPr>
            <a:lvl2pPr marL="227209" indent="-227209">
              <a:tabLst/>
              <a:defRPr sz="1961"/>
            </a:lvl2pPr>
            <a:lvl3pPr marL="390613" indent="-164960">
              <a:tabLst/>
              <a:defRPr sz="1372"/>
            </a:lvl3pPr>
            <a:lvl4pPr marL="563354" indent="-177410">
              <a:defRPr sz="1372"/>
            </a:lvl4pPr>
            <a:lvl5pPr marL="729871" indent="-164960"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55633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Bullet text 1st level no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1914222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2"/>
              </a:buClr>
              <a:buFont typeface="Arial" pitchFamily="34" charset="0"/>
              <a:buNone/>
              <a:defRPr sz="3137">
                <a:solidFill>
                  <a:schemeClr val="tx1"/>
                </a:solidFill>
              </a:defRPr>
            </a:lvl1pPr>
            <a:lvl2pPr marL="227209" indent="-227209">
              <a:tabLst/>
              <a:defRPr sz="1961"/>
            </a:lvl2pPr>
            <a:lvl3pPr marL="390613" indent="-164960">
              <a:tabLst/>
              <a:defRPr sz="1372"/>
            </a:lvl3pPr>
            <a:lvl4pPr marL="563354" indent="-177410">
              <a:defRPr sz="1372"/>
            </a:lvl4pPr>
            <a:lvl5pPr marL="729871" indent="-164960"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6533" y="1189176"/>
            <a:ext cx="5378548" cy="1914222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2"/>
              </a:buClr>
              <a:buFont typeface="Arial" pitchFamily="34" charset="0"/>
              <a:buNone/>
              <a:defRPr sz="3137">
                <a:solidFill>
                  <a:schemeClr val="tx1"/>
                </a:solidFill>
              </a:defRPr>
            </a:lvl1pPr>
            <a:lvl2pPr marL="227209" indent="-227209">
              <a:tabLst/>
              <a:defRPr sz="1961"/>
            </a:lvl2pPr>
            <a:lvl3pPr marL="390613" indent="-164960">
              <a:tabLst/>
              <a:defRPr sz="1372"/>
            </a:lvl3pPr>
            <a:lvl4pPr marL="563354" indent="-177410">
              <a:defRPr sz="1372"/>
            </a:lvl4pPr>
            <a:lvl5pPr marL="729871" indent="-164960"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717189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407286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2697988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7"/>
            <a:ext cx="9860674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963399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2697988"/>
          </a:xfrm>
          <a:noFill/>
        </p:spPr>
        <p:txBody>
          <a:bodyPr tIns="91440" bIns="91440" anchor="t" anchorCtr="0"/>
          <a:lstStyle>
            <a:lvl1pPr>
              <a:defRPr lang="en-US" sz="7058" b="0" kern="1200" cap="none" spc="-98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005016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63029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67866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275121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1217195"/>
            <a:ext cx="5378548" cy="1973570"/>
          </a:xfrm>
        </p:spPr>
        <p:txBody>
          <a:bodyPr>
            <a:spAutoFit/>
          </a:bodyPr>
          <a:lstStyle>
            <a:lvl1pPr>
              <a:defRPr sz="647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097556" y="0"/>
            <a:ext cx="6094444" cy="68561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846871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27325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8" cy="686578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531493" y="2084186"/>
            <a:ext cx="6505882" cy="3586208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647788" y="2084186"/>
            <a:ext cx="6276530" cy="1793104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646169" y="3877271"/>
            <a:ext cx="6276530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64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12" y="5487867"/>
            <a:ext cx="1302804" cy="89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9222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245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231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841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69240" y="6068545"/>
            <a:ext cx="11623331" cy="3953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43428" rIns="179285" bIns="143428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cs typeface="Segoe UI" pitchFamily="34" charset="0"/>
              </a:rPr>
              <a:t>© Microsoft Corporation. All rights reserved.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654361" y="6149501"/>
            <a:ext cx="1089427" cy="233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70" y="3129930"/>
            <a:ext cx="7288295" cy="48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5519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w-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69240" y="6068545"/>
            <a:ext cx="11623331" cy="3953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43428" rIns="179285" bIns="143428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cs typeface="Segoe UI" pitchFamily="34" charset="0"/>
              </a:rPr>
              <a:t>© Microsoft Corporation. All rights reserved.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654361" y="6149501"/>
            <a:ext cx="1089427" cy="233404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7197" y="3429000"/>
            <a:ext cx="6604908" cy="3339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078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70" y="2526089"/>
            <a:ext cx="7288295" cy="48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6097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N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240" y="1189176"/>
            <a:ext cx="11655840" cy="2217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8272"/>
                </a:solidFill>
                <a:latin typeface="+mn-lt"/>
              </a:defRPr>
            </a:lvl1pPr>
            <a:lvl2pPr marL="28012" indent="0">
              <a:buNone/>
              <a:defRPr sz="2400"/>
            </a:lvl2pPr>
            <a:lvl3pPr marL="219428" indent="0">
              <a:buNone/>
              <a:defRPr sz="2400"/>
            </a:lvl3pPr>
            <a:lvl4pPr marL="466868" indent="0">
              <a:buNone/>
              <a:defRPr sz="2000"/>
            </a:lvl4pPr>
            <a:lvl5pPr marL="725201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796856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240" y="1189176"/>
            <a:ext cx="11655840" cy="2217338"/>
          </a:xfrm>
        </p:spPr>
        <p:txBody>
          <a:bodyPr/>
          <a:lstStyle>
            <a:lvl1pPr marL="0" indent="0">
              <a:buNone/>
              <a:defRPr>
                <a:solidFill>
                  <a:srgbClr val="008272"/>
                </a:solidFill>
                <a:latin typeface="+mn-lt"/>
              </a:defRPr>
            </a:lvl1pPr>
            <a:lvl2pPr marL="28012" indent="0">
              <a:buNone/>
              <a:defRPr sz="2400"/>
            </a:lvl2pPr>
            <a:lvl3pPr marL="219428" indent="0">
              <a:buNone/>
              <a:defRPr sz="2400"/>
            </a:lvl3pPr>
            <a:lvl4pPr marL="466868" indent="0">
              <a:buNone/>
              <a:defRPr sz="2000"/>
            </a:lvl4pPr>
            <a:lvl5pPr marL="725201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465566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ext slides - 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049" y="2"/>
            <a:ext cx="11406737" cy="708159"/>
          </a:xfrm>
          <a:prstGeom prst="rect">
            <a:avLst/>
          </a:prstGeom>
        </p:spPr>
        <p:txBody>
          <a:bodyPr anchor="ctr"/>
          <a:lstStyle>
            <a:lvl1pPr marL="0" indent="0" algn="l" defTabSz="609570" rtl="0" eaLnBrk="1" latinLnBrk="0" hangingPunct="1">
              <a:spcBef>
                <a:spcPct val="0"/>
              </a:spcBef>
              <a:buFont typeface="Arial" panose="020B0604020202020204" pitchFamily="34" charset="0"/>
              <a:buNone/>
              <a:defRPr lang="en-US" sz="3733" kern="1200" baseline="0" dirty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240" y="1189177"/>
            <a:ext cx="11655840" cy="2217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AFD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010" indent="0">
              <a:buNone/>
              <a:defRPr sz="2400">
                <a:solidFill>
                  <a:srgbClr val="9DAC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19417" indent="0">
              <a:buNone/>
              <a:defRPr sz="2400">
                <a:solidFill>
                  <a:srgbClr val="9DAC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66844" indent="0">
              <a:buNone/>
              <a:defRPr sz="2000">
                <a:solidFill>
                  <a:srgbClr val="9DAC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5165" indent="0">
              <a:buNone/>
              <a:defRPr sz="2000">
                <a:solidFill>
                  <a:srgbClr val="9DAC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006072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783"/>
            <a:ext cx="12192000" cy="687356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647725" y="2084172"/>
            <a:ext cx="6274974" cy="3586208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647788" y="2084186"/>
            <a:ext cx="6276530" cy="1793104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72727">
                      <a:srgbClr val="FFFFFF"/>
                    </a:gs>
                    <a:gs pos="36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</a:t>
            </a:r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646169" y="3877271"/>
            <a:ext cx="6276530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647">
                <a:gradFill>
                  <a:gsLst>
                    <a:gs pos="72727">
                      <a:srgbClr val="FFFFFF"/>
                    </a:gs>
                    <a:gs pos="36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12" y="5487867"/>
            <a:ext cx="1302804" cy="89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9384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8" cy="686578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647725" y="2084172"/>
            <a:ext cx="6274974" cy="3586208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647788" y="2084186"/>
            <a:ext cx="6276530" cy="1793104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646169" y="3877271"/>
            <a:ext cx="6276530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64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12" y="5487867"/>
            <a:ext cx="1302804" cy="89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782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97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-1" y="2106936"/>
            <a:ext cx="4751363" cy="4752037"/>
          </a:xfrm>
          <a:prstGeom prst="rect">
            <a:avLst/>
          </a:prstGeom>
          <a:gradFill flip="none" rotWithShape="1">
            <a:gsLst>
              <a:gs pos="86000">
                <a:schemeClr val="accent1">
                  <a:lumMod val="0"/>
                  <a:lumOff val="100000"/>
                  <a:alpha val="0"/>
                </a:schemeClr>
              </a:gs>
              <a:gs pos="0">
                <a:schemeClr val="tx1">
                  <a:lumMod val="50000"/>
                  <a:alpha val="39000"/>
                </a:schemeClr>
              </a:gs>
            </a:gsLst>
            <a:path path="rect">
              <a:fillToRect t="100000" r="100000"/>
            </a:path>
            <a:tileRect l="-100000" b="-10000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5647725" y="2084172"/>
            <a:ext cx="6274974" cy="3586208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647788" y="2084186"/>
            <a:ext cx="6276530" cy="1793104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72727">
                      <a:srgbClr val="FFFFFF"/>
                    </a:gs>
                    <a:gs pos="36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646169" y="3877271"/>
            <a:ext cx="6276530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647">
                <a:gradFill>
                  <a:gsLst>
                    <a:gs pos="72727">
                      <a:srgbClr val="FFFFFF"/>
                    </a:gs>
                    <a:gs pos="36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3" y="5487867"/>
            <a:ext cx="1292142" cy="89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15128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97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-1" y="2106936"/>
            <a:ext cx="4751363" cy="4752037"/>
          </a:xfrm>
          <a:prstGeom prst="rect">
            <a:avLst/>
          </a:prstGeom>
          <a:gradFill flip="none" rotWithShape="1">
            <a:gsLst>
              <a:gs pos="86000">
                <a:schemeClr val="accent1">
                  <a:lumMod val="0"/>
                  <a:lumOff val="100000"/>
                  <a:alpha val="0"/>
                </a:schemeClr>
              </a:gs>
              <a:gs pos="0">
                <a:schemeClr val="tx1">
                  <a:lumMod val="50000"/>
                  <a:alpha val="39000"/>
                </a:schemeClr>
              </a:gs>
            </a:gsLst>
            <a:path path="rect">
              <a:fillToRect t="100000" r="100000"/>
            </a:path>
            <a:tileRect l="-100000" b="-10000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5647725" y="2084172"/>
            <a:ext cx="6274974" cy="3586208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647788" y="2084186"/>
            <a:ext cx="6276530" cy="1793104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72727">
                      <a:srgbClr val="FFFFFF"/>
                    </a:gs>
                    <a:gs pos="36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646169" y="3877271"/>
            <a:ext cx="6276530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647">
                <a:gradFill>
                  <a:gsLst>
                    <a:gs pos="72727">
                      <a:srgbClr val="FFFFFF"/>
                    </a:gs>
                    <a:gs pos="36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3" y="5487867"/>
            <a:ext cx="1292142" cy="89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5496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1104" y="3877271"/>
            <a:ext cx="6273418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75840"/>
            <a:ext cx="8067760" cy="1801436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37" y="454698"/>
            <a:ext cx="1061949" cy="73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0150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269239" y="1189177"/>
            <a:ext cx="11653523" cy="1968540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 sz="1961"/>
            </a:lvl2pPr>
            <a:lvl3pPr marL="222541" indent="0">
              <a:buNone/>
              <a:defRPr sz="1372"/>
            </a:lvl3pPr>
            <a:lvl4pPr marL="452862" indent="0">
              <a:buNone/>
              <a:defRPr sz="1372"/>
            </a:lvl4pPr>
            <a:lvl5pPr marL="673846" indent="0">
              <a:buNone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648593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6854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892221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79773"/>
          </a:xfrm>
        </p:spPr>
        <p:txBody>
          <a:bodyPr>
            <a:spAutoFit/>
          </a:bodyPr>
          <a:lstStyle>
            <a:lvl1pPr>
              <a:defRPr sz="392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964977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484566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solidFill>
                  <a:schemeClr val="tx2"/>
                </a:soli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372"/>
            </a:lvl3pPr>
            <a:lvl4pPr marL="451306" indent="0">
              <a:buNone/>
              <a:defRPr sz="1372"/>
            </a:lvl4pPr>
            <a:lvl5pPr marL="672290" indent="0">
              <a:buNone/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484566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solidFill>
                  <a:schemeClr val="tx2"/>
                </a:soli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372"/>
            </a:lvl3pPr>
            <a:lvl4pPr marL="451306" indent="0">
              <a:buNone/>
              <a:defRPr sz="1372"/>
            </a:lvl4pPr>
            <a:lvl5pPr marL="672290" indent="0">
              <a:buNone/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7825345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484566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372"/>
            </a:lvl3pPr>
            <a:lvl4pPr marL="451306" indent="0">
              <a:buNone/>
              <a:defRPr sz="1372"/>
            </a:lvl4pPr>
            <a:lvl5pPr marL="672290" indent="0">
              <a:buNone/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484566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372"/>
            </a:lvl3pPr>
            <a:lvl4pPr marL="451306" indent="0">
              <a:buNone/>
              <a:defRPr sz="1372"/>
            </a:lvl4pPr>
            <a:lvl5pPr marL="672290" indent="0">
              <a:buNone/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318100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1914222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2"/>
              </a:buClr>
              <a:buFont typeface="Arial" pitchFamily="34" charset="0"/>
              <a:buNone/>
              <a:defRPr sz="3137">
                <a:solidFill>
                  <a:schemeClr val="tx2"/>
                </a:solidFill>
              </a:defRPr>
            </a:lvl1pPr>
            <a:lvl2pPr marL="227209" indent="-227209">
              <a:tabLst/>
              <a:defRPr sz="1961"/>
            </a:lvl2pPr>
            <a:lvl3pPr marL="390613" indent="-164960">
              <a:tabLst/>
              <a:defRPr sz="1372"/>
            </a:lvl3pPr>
            <a:lvl4pPr marL="563354" indent="-177410">
              <a:defRPr sz="1372"/>
            </a:lvl4pPr>
            <a:lvl5pPr marL="729871" indent="-164960"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6533" y="1189176"/>
            <a:ext cx="5378548" cy="1914222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2"/>
              </a:buClr>
              <a:buFont typeface="Arial" pitchFamily="34" charset="0"/>
              <a:buNone/>
              <a:defRPr sz="3137">
                <a:solidFill>
                  <a:schemeClr val="tx2"/>
                </a:solidFill>
              </a:defRPr>
            </a:lvl1pPr>
            <a:lvl2pPr marL="227209" indent="-227209">
              <a:tabLst/>
              <a:defRPr sz="1961"/>
            </a:lvl2pPr>
            <a:lvl3pPr marL="390613" indent="-164960">
              <a:tabLst/>
              <a:defRPr sz="1372"/>
            </a:lvl3pPr>
            <a:lvl4pPr marL="563354" indent="-177410">
              <a:defRPr sz="1372"/>
            </a:lvl4pPr>
            <a:lvl5pPr marL="729871" indent="-164960"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931015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Bullet text 1st level no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1914222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2"/>
              </a:buClr>
              <a:buFont typeface="Arial" pitchFamily="34" charset="0"/>
              <a:buNone/>
              <a:defRPr sz="3137">
                <a:solidFill>
                  <a:schemeClr val="tx1"/>
                </a:solidFill>
              </a:defRPr>
            </a:lvl1pPr>
            <a:lvl2pPr marL="227209" indent="-227209">
              <a:tabLst/>
              <a:defRPr sz="1961"/>
            </a:lvl2pPr>
            <a:lvl3pPr marL="390613" indent="-164960">
              <a:tabLst/>
              <a:defRPr sz="1372"/>
            </a:lvl3pPr>
            <a:lvl4pPr marL="563354" indent="-177410">
              <a:defRPr sz="1372"/>
            </a:lvl4pPr>
            <a:lvl5pPr marL="729871" indent="-164960"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6533" y="1189176"/>
            <a:ext cx="5378548" cy="1914222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2"/>
              </a:buClr>
              <a:buFont typeface="Arial" pitchFamily="34" charset="0"/>
              <a:buNone/>
              <a:defRPr sz="3137">
                <a:solidFill>
                  <a:schemeClr val="tx1"/>
                </a:solidFill>
              </a:defRPr>
            </a:lvl1pPr>
            <a:lvl2pPr marL="227209" indent="-227209">
              <a:tabLst/>
              <a:defRPr sz="1961"/>
            </a:lvl2pPr>
            <a:lvl3pPr marL="390613" indent="-164960">
              <a:tabLst/>
              <a:defRPr sz="1372"/>
            </a:lvl3pPr>
            <a:lvl4pPr marL="563354" indent="-177410">
              <a:defRPr sz="1372"/>
            </a:lvl4pPr>
            <a:lvl5pPr marL="729871" indent="-164960"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365680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582079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1104" y="3877271"/>
            <a:ext cx="6273418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75840"/>
            <a:ext cx="8067760" cy="1801436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37" y="454698"/>
            <a:ext cx="1061949" cy="73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70050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2697988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7"/>
            <a:ext cx="9860674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34641342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2697988"/>
          </a:xfrm>
          <a:noFill/>
        </p:spPr>
        <p:txBody>
          <a:bodyPr tIns="91440" bIns="91440" anchor="t" anchorCtr="0"/>
          <a:lstStyle>
            <a:lvl1pPr>
              <a:defRPr lang="en-US" sz="7058" b="0" kern="1200" cap="none" spc="-98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877614434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16087606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1170613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93390836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1217195"/>
            <a:ext cx="5378548" cy="1973570"/>
          </a:xfrm>
        </p:spPr>
        <p:txBody>
          <a:bodyPr>
            <a:spAutoFit/>
          </a:bodyPr>
          <a:lstStyle>
            <a:lvl1pPr>
              <a:defRPr sz="647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097556" y="1900"/>
            <a:ext cx="6094444" cy="68561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043027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63183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502607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8068441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31797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269239" y="1189177"/>
            <a:ext cx="11653523" cy="1968540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 sz="1961"/>
            </a:lvl2pPr>
            <a:lvl3pPr marL="222541" indent="0">
              <a:buNone/>
              <a:defRPr sz="1372"/>
            </a:lvl3pPr>
            <a:lvl4pPr marL="452862" indent="0">
              <a:buNone/>
              <a:defRPr sz="1372"/>
            </a:lvl4pPr>
            <a:lvl5pPr marL="673846" indent="0">
              <a:buNone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6384104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69240" y="6068545"/>
            <a:ext cx="11623331" cy="3953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43428" rIns="179285" bIns="143428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cs typeface="Segoe UI" pitchFamily="34" charset="0"/>
              </a:rPr>
              <a:t>© Microsoft Corporation. All rights reserved.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654361" y="6149501"/>
            <a:ext cx="1089427" cy="233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70" y="3129930"/>
            <a:ext cx="7288295" cy="48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64233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w-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69240" y="6068545"/>
            <a:ext cx="11623331" cy="3953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43428" rIns="179285" bIns="143428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cs typeface="Segoe UI" pitchFamily="34" charset="0"/>
              </a:rPr>
              <a:t>© Microsoft Corporation. All rights reserved.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654361" y="6149501"/>
            <a:ext cx="1089427" cy="233404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7197" y="3429000"/>
            <a:ext cx="6604908" cy="3339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078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70" y="2526089"/>
            <a:ext cx="7288295" cy="48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97069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783"/>
            <a:ext cx="12192000" cy="687356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647725" y="2084172"/>
            <a:ext cx="6274974" cy="3586208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647788" y="2084186"/>
            <a:ext cx="6276530" cy="1793104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72727">
                      <a:srgbClr val="FFFFFF"/>
                    </a:gs>
                    <a:gs pos="36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</a:t>
            </a:r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646169" y="3877271"/>
            <a:ext cx="6276530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647">
                <a:gradFill>
                  <a:gsLst>
                    <a:gs pos="72727">
                      <a:srgbClr val="FFFFFF"/>
                    </a:gs>
                    <a:gs pos="36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12" y="5487867"/>
            <a:ext cx="1302804" cy="89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56880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8" cy="686578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647725" y="2084172"/>
            <a:ext cx="6274974" cy="3586208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647788" y="2084186"/>
            <a:ext cx="6276530" cy="1793104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646169" y="3877271"/>
            <a:ext cx="6276530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64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12" y="5487867"/>
            <a:ext cx="1302804" cy="89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61420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97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-1" y="2106936"/>
            <a:ext cx="4751363" cy="4752037"/>
          </a:xfrm>
          <a:prstGeom prst="rect">
            <a:avLst/>
          </a:prstGeom>
          <a:gradFill flip="none" rotWithShape="1">
            <a:gsLst>
              <a:gs pos="86000">
                <a:schemeClr val="accent1">
                  <a:lumMod val="0"/>
                  <a:lumOff val="100000"/>
                  <a:alpha val="0"/>
                </a:schemeClr>
              </a:gs>
              <a:gs pos="0">
                <a:schemeClr val="tx1">
                  <a:lumMod val="50000"/>
                  <a:alpha val="39000"/>
                </a:schemeClr>
              </a:gs>
            </a:gsLst>
            <a:path path="rect">
              <a:fillToRect t="100000" r="100000"/>
            </a:path>
            <a:tileRect l="-100000" b="-10000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5647725" y="2084172"/>
            <a:ext cx="6274974" cy="3586208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647788" y="2084186"/>
            <a:ext cx="6276530" cy="1793104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72727">
                      <a:srgbClr val="FFFFFF"/>
                    </a:gs>
                    <a:gs pos="36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646169" y="3877271"/>
            <a:ext cx="6276530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647">
                <a:gradFill>
                  <a:gsLst>
                    <a:gs pos="72727">
                      <a:srgbClr val="FFFFFF"/>
                    </a:gs>
                    <a:gs pos="36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3" y="5487867"/>
            <a:ext cx="1292142" cy="89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12021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1104" y="3877271"/>
            <a:ext cx="6273418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75840"/>
            <a:ext cx="8067760" cy="1801436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37" y="454698"/>
            <a:ext cx="1061949" cy="73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48528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269239" y="1189177"/>
            <a:ext cx="11653523" cy="1968540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 sz="1961"/>
            </a:lvl2pPr>
            <a:lvl3pPr marL="222541" indent="0">
              <a:buNone/>
              <a:defRPr sz="1372"/>
            </a:lvl3pPr>
            <a:lvl4pPr marL="452862" indent="0">
              <a:buNone/>
              <a:defRPr sz="1372"/>
            </a:lvl4pPr>
            <a:lvl5pPr marL="673846" indent="0">
              <a:buNone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3969867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6854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5323660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79773"/>
          </a:xfrm>
        </p:spPr>
        <p:txBody>
          <a:bodyPr>
            <a:spAutoFit/>
          </a:bodyPr>
          <a:lstStyle>
            <a:lvl1pPr>
              <a:defRPr sz="392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7296151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484566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solidFill>
                  <a:schemeClr val="tx2"/>
                </a:soli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372"/>
            </a:lvl3pPr>
            <a:lvl4pPr marL="451306" indent="0">
              <a:buNone/>
              <a:defRPr sz="1372"/>
            </a:lvl4pPr>
            <a:lvl5pPr marL="672290" indent="0">
              <a:buNone/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484566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solidFill>
                  <a:schemeClr val="tx2"/>
                </a:soli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372"/>
            </a:lvl3pPr>
            <a:lvl4pPr marL="451306" indent="0">
              <a:buNone/>
              <a:defRPr sz="1372"/>
            </a:lvl4pPr>
            <a:lvl5pPr marL="672290" indent="0">
              <a:buNone/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565814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6854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7617077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484566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372"/>
            </a:lvl3pPr>
            <a:lvl4pPr marL="451306" indent="0">
              <a:buNone/>
              <a:defRPr sz="1372"/>
            </a:lvl4pPr>
            <a:lvl5pPr marL="672290" indent="0">
              <a:buNone/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484566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372"/>
            </a:lvl3pPr>
            <a:lvl4pPr marL="451306" indent="0">
              <a:buNone/>
              <a:defRPr sz="1372"/>
            </a:lvl4pPr>
            <a:lvl5pPr marL="672290" indent="0">
              <a:buNone/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4763749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1914222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2"/>
              </a:buClr>
              <a:buFont typeface="Arial" pitchFamily="34" charset="0"/>
              <a:buNone/>
              <a:defRPr sz="3137">
                <a:solidFill>
                  <a:schemeClr val="tx2"/>
                </a:solidFill>
              </a:defRPr>
            </a:lvl1pPr>
            <a:lvl2pPr marL="227209" indent="-227209">
              <a:tabLst/>
              <a:defRPr sz="1961"/>
            </a:lvl2pPr>
            <a:lvl3pPr marL="390613" indent="-164960">
              <a:tabLst/>
              <a:defRPr sz="1372"/>
            </a:lvl3pPr>
            <a:lvl4pPr marL="563354" indent="-177410">
              <a:defRPr sz="1372"/>
            </a:lvl4pPr>
            <a:lvl5pPr marL="729871" indent="-164960"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6533" y="1189176"/>
            <a:ext cx="5378548" cy="1914222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2"/>
              </a:buClr>
              <a:buFont typeface="Arial" pitchFamily="34" charset="0"/>
              <a:buNone/>
              <a:defRPr sz="3137">
                <a:solidFill>
                  <a:schemeClr val="tx2"/>
                </a:solidFill>
              </a:defRPr>
            </a:lvl1pPr>
            <a:lvl2pPr marL="227209" indent="-227209">
              <a:tabLst/>
              <a:defRPr sz="1961"/>
            </a:lvl2pPr>
            <a:lvl3pPr marL="390613" indent="-164960">
              <a:tabLst/>
              <a:defRPr sz="1372"/>
            </a:lvl3pPr>
            <a:lvl4pPr marL="563354" indent="-177410">
              <a:defRPr sz="1372"/>
            </a:lvl4pPr>
            <a:lvl5pPr marL="729871" indent="-164960"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2604218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Bullet text 1st level no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1914222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2"/>
              </a:buClr>
              <a:buFont typeface="Arial" pitchFamily="34" charset="0"/>
              <a:buNone/>
              <a:defRPr sz="3137">
                <a:solidFill>
                  <a:schemeClr val="tx1"/>
                </a:solidFill>
              </a:defRPr>
            </a:lvl1pPr>
            <a:lvl2pPr marL="227209" indent="-227209">
              <a:tabLst/>
              <a:defRPr sz="1961"/>
            </a:lvl2pPr>
            <a:lvl3pPr marL="390613" indent="-164960">
              <a:tabLst/>
              <a:defRPr sz="1372"/>
            </a:lvl3pPr>
            <a:lvl4pPr marL="563354" indent="-177410">
              <a:defRPr sz="1372"/>
            </a:lvl4pPr>
            <a:lvl5pPr marL="729871" indent="-164960"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6533" y="1189176"/>
            <a:ext cx="5378548" cy="1914222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2"/>
              </a:buClr>
              <a:buFont typeface="Arial" pitchFamily="34" charset="0"/>
              <a:buNone/>
              <a:defRPr sz="3137">
                <a:solidFill>
                  <a:schemeClr val="tx1"/>
                </a:solidFill>
              </a:defRPr>
            </a:lvl1pPr>
            <a:lvl2pPr marL="227209" indent="-227209">
              <a:tabLst/>
              <a:defRPr sz="1961"/>
            </a:lvl2pPr>
            <a:lvl3pPr marL="390613" indent="-164960">
              <a:tabLst/>
              <a:defRPr sz="1372"/>
            </a:lvl3pPr>
            <a:lvl4pPr marL="563354" indent="-177410">
              <a:defRPr sz="1372"/>
            </a:lvl4pPr>
            <a:lvl5pPr marL="729871" indent="-164960"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6513455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9412593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2697988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7"/>
            <a:ext cx="9860674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016876861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2697988"/>
          </a:xfrm>
          <a:noFill/>
        </p:spPr>
        <p:txBody>
          <a:bodyPr tIns="91440" bIns="91440" anchor="t" anchorCtr="0"/>
          <a:lstStyle>
            <a:lvl1pPr>
              <a:defRPr lang="en-US" sz="7058" b="0" kern="1200" cap="none" spc="-98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39062790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51912382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546264925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94577570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1217195"/>
            <a:ext cx="5378548" cy="1973570"/>
          </a:xfrm>
        </p:spPr>
        <p:txBody>
          <a:bodyPr>
            <a:spAutoFit/>
          </a:bodyPr>
          <a:lstStyle>
            <a:lvl1pPr>
              <a:defRPr sz="647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097556" y="1900"/>
            <a:ext cx="6094444" cy="68561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022972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: 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79773"/>
          </a:xfrm>
        </p:spPr>
        <p:txBody>
          <a:bodyPr>
            <a:spAutoFit/>
          </a:bodyPr>
          <a:lstStyle>
            <a:lvl1pPr>
              <a:defRPr sz="392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391327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2793933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354406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69570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111021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50952" y="6068544"/>
            <a:ext cx="11623331" cy="3953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43428" rIns="179285" bIns="143428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cs typeface="Segoe UI" pitchFamily="34" charset="0"/>
              </a:rPr>
              <a:t>Portions © Alliance For Channel Success. All rights reserved. © Microsoft Corporation. All rights reserved.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654361" y="6149501"/>
            <a:ext cx="1089427" cy="233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70" y="3129930"/>
            <a:ext cx="7288295" cy="48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78038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w-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69240" y="6068545"/>
            <a:ext cx="11623331" cy="3953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43428" rIns="179285" bIns="143428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cs typeface="Segoe UI" pitchFamily="34" charset="0"/>
              </a:rPr>
              <a:t>© Microsoft Corporation. All rights reserved.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654361" y="6149501"/>
            <a:ext cx="1089427" cy="233404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7197" y="3429000"/>
            <a:ext cx="6604908" cy="3339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078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70" y="2526089"/>
            <a:ext cx="7288295" cy="48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7504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484566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solidFill>
                  <a:schemeClr val="tx2"/>
                </a:soli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372"/>
            </a:lvl3pPr>
            <a:lvl4pPr marL="451306" indent="0">
              <a:buNone/>
              <a:defRPr sz="1372"/>
            </a:lvl4pPr>
            <a:lvl5pPr marL="672290" indent="0">
              <a:buNone/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484566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solidFill>
                  <a:schemeClr val="tx2"/>
                </a:soli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372"/>
            </a:lvl3pPr>
            <a:lvl4pPr marL="451306" indent="0">
              <a:buNone/>
              <a:defRPr sz="1372"/>
            </a:lvl4pPr>
            <a:lvl5pPr marL="672290" indent="0">
              <a:buNone/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617808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484566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372"/>
            </a:lvl3pPr>
            <a:lvl4pPr marL="451306" indent="0">
              <a:buNone/>
              <a:defRPr sz="1372"/>
            </a:lvl4pPr>
            <a:lvl5pPr marL="672290" indent="0">
              <a:buNone/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484566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372"/>
            </a:lvl3pPr>
            <a:lvl4pPr marL="451306" indent="0">
              <a:buNone/>
              <a:defRPr sz="1372"/>
            </a:lvl4pPr>
            <a:lvl5pPr marL="672290" indent="0">
              <a:buNone/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938482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02285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509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100" baseline="0" dirty="0" smtClean="0">
          <a:ln w="3175">
            <a:noFill/>
          </a:ln>
          <a:solidFill>
            <a:schemeClr val="tx2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0" marR="0" indent="0" algn="l" defTabSz="914367" rtl="0" eaLnBrk="1" fontAlgn="auto" latinLnBrk="0" hangingPunct="1">
        <a:lnSpc>
          <a:spcPct val="90000"/>
        </a:lnSpc>
        <a:spcBef>
          <a:spcPts val="1765"/>
        </a:spcBef>
        <a:spcAft>
          <a:spcPts val="0"/>
        </a:spcAft>
        <a:buClr>
          <a:schemeClr val="tx1"/>
        </a:buClr>
        <a:buSzPct val="90000"/>
        <a:buFont typeface="Arial" pitchFamily="34" charset="0"/>
        <a:buNone/>
        <a:tabLst/>
        <a:defRPr sz="3921" kern="1200" spc="0" baseline="0">
          <a:solidFill>
            <a:schemeClr val="tx1"/>
          </a:solidFill>
          <a:latin typeface="+mj-lt"/>
          <a:ea typeface="+mn-ea"/>
          <a:cs typeface="+mn-cs"/>
        </a:defRPr>
      </a:lvl1pPr>
      <a:lvl2pPr marL="236546" marR="0" indent="-236546" algn="l" defTabSz="914367" rtl="0" eaLnBrk="1" fontAlgn="auto" latinLnBrk="0" hangingPunct="1">
        <a:lnSpc>
          <a:spcPct val="90000"/>
        </a:lnSpc>
        <a:spcBef>
          <a:spcPts val="784"/>
        </a:spcBef>
        <a:spcAft>
          <a:spcPts val="0"/>
        </a:spcAft>
        <a:buClr>
          <a:schemeClr val="tx1"/>
        </a:buClr>
        <a:buSzPct val="90000"/>
        <a:buFont typeface="Arial" pitchFamily="34" charset="0"/>
        <a:buChar char="•"/>
        <a:tabLst/>
        <a:defRPr sz="1961" kern="1200" spc="0" baseline="0">
          <a:solidFill>
            <a:schemeClr val="tx1"/>
          </a:solidFill>
          <a:latin typeface="+mj-lt"/>
          <a:ea typeface="+mn-ea"/>
          <a:cs typeface="+mn-cs"/>
        </a:defRPr>
      </a:lvl2pPr>
      <a:lvl3pPr marL="505774" marR="0" indent="-224097" algn="l" defTabSz="914367" rtl="0" eaLnBrk="1" fontAlgn="auto" latinLnBrk="0" hangingPunct="1">
        <a:lnSpc>
          <a:spcPct val="90000"/>
        </a:lnSpc>
        <a:spcBef>
          <a:spcPts val="784"/>
        </a:spcBef>
        <a:spcAft>
          <a:spcPts val="0"/>
        </a:spcAft>
        <a:buClr>
          <a:schemeClr val="tx1"/>
        </a:buClr>
        <a:buSzPct val="90000"/>
        <a:buFont typeface="Arial" pitchFamily="34" charset="0"/>
        <a:buChar char="•"/>
        <a:tabLst/>
        <a:defRPr sz="1372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729871" marR="0" indent="-224097" algn="l" defTabSz="914367" rtl="0" eaLnBrk="1" fontAlgn="auto" latinLnBrk="0" hangingPunct="1">
        <a:lnSpc>
          <a:spcPct val="90000"/>
        </a:lnSpc>
        <a:spcBef>
          <a:spcPts val="784"/>
        </a:spcBef>
        <a:spcAft>
          <a:spcPts val="0"/>
        </a:spcAft>
        <a:buClr>
          <a:schemeClr val="tx1"/>
        </a:buClr>
        <a:buSzPct val="90000"/>
        <a:buFont typeface="Arial" pitchFamily="34" charset="0"/>
        <a:buChar char="•"/>
        <a:tabLst/>
        <a:defRPr sz="1372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953967" marR="0" indent="-224097" algn="l" defTabSz="896386" rtl="0" eaLnBrk="1" fontAlgn="auto" latinLnBrk="0" hangingPunct="1">
        <a:lnSpc>
          <a:spcPct val="90000"/>
        </a:lnSpc>
        <a:spcBef>
          <a:spcPts val="784"/>
        </a:spcBef>
        <a:spcAft>
          <a:spcPts val="0"/>
        </a:spcAft>
        <a:buClr>
          <a:schemeClr val="tx1"/>
        </a:buClr>
        <a:buSzPct val="90000"/>
        <a:buFont typeface="Arial" pitchFamily="34" charset="0"/>
        <a:buChar char="•"/>
        <a:tabLst/>
        <a:defRPr sz="1372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02285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218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100" baseline="0" dirty="0" smtClean="0">
          <a:ln w="3175">
            <a:noFill/>
          </a:ln>
          <a:solidFill>
            <a:schemeClr val="tx2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0" marR="0" indent="0" algn="l" defTabSz="914367" rtl="0" eaLnBrk="1" fontAlgn="auto" latinLnBrk="0" hangingPunct="1">
        <a:lnSpc>
          <a:spcPct val="90000"/>
        </a:lnSpc>
        <a:spcBef>
          <a:spcPts val="1765"/>
        </a:spcBef>
        <a:spcAft>
          <a:spcPts val="0"/>
        </a:spcAft>
        <a:buClr>
          <a:schemeClr val="tx1"/>
        </a:buClr>
        <a:buSzPct val="90000"/>
        <a:buFont typeface="Arial" pitchFamily="34" charset="0"/>
        <a:buNone/>
        <a:tabLst/>
        <a:defRPr sz="3921" kern="1200" spc="0" baseline="0">
          <a:solidFill>
            <a:schemeClr val="tx1"/>
          </a:solidFill>
          <a:latin typeface="+mj-lt"/>
          <a:ea typeface="+mn-ea"/>
          <a:cs typeface="+mn-cs"/>
        </a:defRPr>
      </a:lvl1pPr>
      <a:lvl2pPr marL="236546" marR="0" indent="-236546" algn="l" defTabSz="914367" rtl="0" eaLnBrk="1" fontAlgn="auto" latinLnBrk="0" hangingPunct="1">
        <a:lnSpc>
          <a:spcPct val="90000"/>
        </a:lnSpc>
        <a:spcBef>
          <a:spcPts val="784"/>
        </a:spcBef>
        <a:spcAft>
          <a:spcPts val="0"/>
        </a:spcAft>
        <a:buClr>
          <a:schemeClr val="tx1"/>
        </a:buClr>
        <a:buSzPct val="90000"/>
        <a:buFont typeface="Arial" pitchFamily="34" charset="0"/>
        <a:buChar char="•"/>
        <a:tabLst/>
        <a:defRPr sz="1961" kern="1200" spc="0" baseline="0">
          <a:solidFill>
            <a:schemeClr val="tx1"/>
          </a:solidFill>
          <a:latin typeface="+mj-lt"/>
          <a:ea typeface="+mn-ea"/>
          <a:cs typeface="+mn-cs"/>
        </a:defRPr>
      </a:lvl2pPr>
      <a:lvl3pPr marL="505774" marR="0" indent="-224097" algn="l" defTabSz="914367" rtl="0" eaLnBrk="1" fontAlgn="auto" latinLnBrk="0" hangingPunct="1">
        <a:lnSpc>
          <a:spcPct val="90000"/>
        </a:lnSpc>
        <a:spcBef>
          <a:spcPts val="784"/>
        </a:spcBef>
        <a:spcAft>
          <a:spcPts val="0"/>
        </a:spcAft>
        <a:buClr>
          <a:schemeClr val="tx1"/>
        </a:buClr>
        <a:buSzPct val="90000"/>
        <a:buFont typeface="Arial" pitchFamily="34" charset="0"/>
        <a:buChar char="•"/>
        <a:tabLst/>
        <a:defRPr sz="1372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729871" marR="0" indent="-224097" algn="l" defTabSz="914367" rtl="0" eaLnBrk="1" fontAlgn="auto" latinLnBrk="0" hangingPunct="1">
        <a:lnSpc>
          <a:spcPct val="90000"/>
        </a:lnSpc>
        <a:spcBef>
          <a:spcPts val="784"/>
        </a:spcBef>
        <a:spcAft>
          <a:spcPts val="0"/>
        </a:spcAft>
        <a:buClr>
          <a:schemeClr val="tx1"/>
        </a:buClr>
        <a:buSzPct val="90000"/>
        <a:buFont typeface="Arial" pitchFamily="34" charset="0"/>
        <a:buChar char="•"/>
        <a:tabLst/>
        <a:defRPr sz="1372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953967" marR="0" indent="-224097" algn="l" defTabSz="896386" rtl="0" eaLnBrk="1" fontAlgn="auto" latinLnBrk="0" hangingPunct="1">
        <a:lnSpc>
          <a:spcPct val="90000"/>
        </a:lnSpc>
        <a:spcBef>
          <a:spcPts val="784"/>
        </a:spcBef>
        <a:spcAft>
          <a:spcPts val="0"/>
        </a:spcAft>
        <a:buClr>
          <a:schemeClr val="tx1"/>
        </a:buClr>
        <a:buSzPct val="90000"/>
        <a:buFont typeface="Arial" pitchFamily="34" charset="0"/>
        <a:buChar char="•"/>
        <a:tabLst/>
        <a:defRPr sz="1372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02285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007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100" baseline="0" dirty="0" smtClean="0">
          <a:ln w="3175">
            <a:noFill/>
          </a:ln>
          <a:solidFill>
            <a:schemeClr val="tx2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0" marR="0" indent="0" algn="l" defTabSz="914367" rtl="0" eaLnBrk="1" fontAlgn="auto" latinLnBrk="0" hangingPunct="1">
        <a:lnSpc>
          <a:spcPct val="90000"/>
        </a:lnSpc>
        <a:spcBef>
          <a:spcPts val="1765"/>
        </a:spcBef>
        <a:spcAft>
          <a:spcPts val="0"/>
        </a:spcAft>
        <a:buClr>
          <a:schemeClr val="tx1"/>
        </a:buClr>
        <a:buSzPct val="90000"/>
        <a:buFont typeface="Arial" pitchFamily="34" charset="0"/>
        <a:buNone/>
        <a:tabLst/>
        <a:defRPr sz="3921" kern="1200" spc="0" baseline="0">
          <a:solidFill>
            <a:schemeClr val="tx1"/>
          </a:solidFill>
          <a:latin typeface="+mj-lt"/>
          <a:ea typeface="+mn-ea"/>
          <a:cs typeface="+mn-cs"/>
        </a:defRPr>
      </a:lvl1pPr>
      <a:lvl2pPr marL="236546" marR="0" indent="-236546" algn="l" defTabSz="914367" rtl="0" eaLnBrk="1" fontAlgn="auto" latinLnBrk="0" hangingPunct="1">
        <a:lnSpc>
          <a:spcPct val="90000"/>
        </a:lnSpc>
        <a:spcBef>
          <a:spcPts val="784"/>
        </a:spcBef>
        <a:spcAft>
          <a:spcPts val="0"/>
        </a:spcAft>
        <a:buClr>
          <a:schemeClr val="tx1"/>
        </a:buClr>
        <a:buSzPct val="90000"/>
        <a:buFont typeface="Arial" pitchFamily="34" charset="0"/>
        <a:buChar char="•"/>
        <a:tabLst/>
        <a:defRPr sz="1961" kern="1200" spc="0" baseline="0">
          <a:solidFill>
            <a:schemeClr val="tx1"/>
          </a:solidFill>
          <a:latin typeface="+mj-lt"/>
          <a:ea typeface="+mn-ea"/>
          <a:cs typeface="+mn-cs"/>
        </a:defRPr>
      </a:lvl2pPr>
      <a:lvl3pPr marL="505774" marR="0" indent="-224097" algn="l" defTabSz="914367" rtl="0" eaLnBrk="1" fontAlgn="auto" latinLnBrk="0" hangingPunct="1">
        <a:lnSpc>
          <a:spcPct val="90000"/>
        </a:lnSpc>
        <a:spcBef>
          <a:spcPts val="784"/>
        </a:spcBef>
        <a:spcAft>
          <a:spcPts val="0"/>
        </a:spcAft>
        <a:buClr>
          <a:schemeClr val="tx1"/>
        </a:buClr>
        <a:buSzPct val="90000"/>
        <a:buFont typeface="Arial" pitchFamily="34" charset="0"/>
        <a:buChar char="•"/>
        <a:tabLst/>
        <a:defRPr sz="1372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729871" marR="0" indent="-224097" algn="l" defTabSz="914367" rtl="0" eaLnBrk="1" fontAlgn="auto" latinLnBrk="0" hangingPunct="1">
        <a:lnSpc>
          <a:spcPct val="90000"/>
        </a:lnSpc>
        <a:spcBef>
          <a:spcPts val="784"/>
        </a:spcBef>
        <a:spcAft>
          <a:spcPts val="0"/>
        </a:spcAft>
        <a:buClr>
          <a:schemeClr val="tx1"/>
        </a:buClr>
        <a:buSzPct val="90000"/>
        <a:buFont typeface="Arial" pitchFamily="34" charset="0"/>
        <a:buChar char="•"/>
        <a:tabLst/>
        <a:defRPr sz="1372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953967" marR="0" indent="-224097" algn="l" defTabSz="896386" rtl="0" eaLnBrk="1" fontAlgn="auto" latinLnBrk="0" hangingPunct="1">
        <a:lnSpc>
          <a:spcPct val="90000"/>
        </a:lnSpc>
        <a:spcBef>
          <a:spcPts val="784"/>
        </a:spcBef>
        <a:spcAft>
          <a:spcPts val="0"/>
        </a:spcAft>
        <a:buClr>
          <a:schemeClr val="tx1"/>
        </a:buClr>
        <a:buSzPct val="90000"/>
        <a:buFont typeface="Arial" pitchFamily="34" charset="0"/>
        <a:buChar char="•"/>
        <a:tabLst/>
        <a:defRPr sz="1372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8320" y="2039112"/>
            <a:ext cx="6583680" cy="353937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pc="-300" dirty="0"/>
              <a:t>Foundational Marketing:  </a:t>
            </a:r>
            <a:r>
              <a:rPr lang="en-US" spc="0" dirty="0"/>
              <a:t>The Buyer’s Journey and Nurture Marketing</a:t>
            </a:r>
          </a:p>
        </p:txBody>
      </p:sp>
    </p:spTree>
    <p:extLst>
      <p:ext uri="{BB962C8B-B14F-4D97-AF65-F5344CB8AC3E}">
        <p14:creationId xmlns:p14="http://schemas.microsoft.com/office/powerpoint/2010/main" val="409960245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998" y="146228"/>
            <a:ext cx="11655840" cy="899665"/>
          </a:xfrm>
        </p:spPr>
        <p:txBody>
          <a:bodyPr/>
          <a:lstStyle/>
          <a:p>
            <a:r>
              <a:rPr lang="en-US" dirty="0"/>
              <a:t>Putting this all together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722951"/>
              </p:ext>
            </p:extLst>
          </p:nvPr>
        </p:nvGraphicFramePr>
        <p:xfrm>
          <a:off x="359694" y="1045893"/>
          <a:ext cx="11342289" cy="398983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055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10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5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5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51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51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51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4072">
                <a:tc>
                  <a:txBody>
                    <a:bodyPr/>
                    <a:lstStyle/>
                    <a:p>
                      <a:pPr lvl="0" algn="ctr"/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Personas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000" dirty="0">
                          <a:latin typeface="+mj-lt"/>
                        </a:rPr>
                        <a:t>Explore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67" rtl="0" eaLnBrk="1" latinLnBrk="0" hangingPunct="1"/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Evaluate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67" rtl="0" eaLnBrk="1" latinLnBrk="0" hangingPunct="1"/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Purchase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67" rtl="0" eaLnBrk="1" latinLnBrk="0" hangingPunct="1"/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Expand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Renew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67" rtl="0" eaLnBrk="1" latinLnBrk="0" hangingPunct="1"/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Advocate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5878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Hannah HR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dirty="0"/>
                        <a:t>Specific web site</a:t>
                      </a:r>
                      <a:r>
                        <a:rPr lang="en-US" baseline="0" dirty="0"/>
                        <a:t> pages, search optimization, Pay-Per-Click campaign, blogging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65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 day free product trial and client testimonials</a:t>
                      </a: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65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Create a return on investment document regarding the value of saving 15-20 days of work each year</a:t>
                      </a: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65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Teach client employees how to use self-service access to </a:t>
                      </a:r>
                      <a:r>
                        <a:rPr lang="en-US" dirty="0"/>
                        <a:t>their HR benefit  information</a:t>
                      </a:r>
                    </a:p>
                    <a:p>
                      <a:pPr algn="l"/>
                      <a:endParaRPr lang="en-US" sz="1765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65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 calendar reminder to meet with client 90 days before renewal date.  </a:t>
                      </a: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65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Ask client for referrals, testimonials, case study, joint speaking engagement at an HR conference</a:t>
                      </a: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503"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65" kern="12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65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65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65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65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65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503">
                <a:tc>
                  <a:txBody>
                    <a:bodyPr/>
                    <a:lstStyle/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65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65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65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65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65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503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65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65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65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65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65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34529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Review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4431983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There are six stages of the buyer’s journey</a:t>
            </a:r>
          </a:p>
          <a:p>
            <a:r>
              <a:rPr lang="en-US" sz="4000" dirty="0">
                <a:solidFill>
                  <a:schemeClr val="bg1"/>
                </a:solidFill>
              </a:rPr>
              <a:t>First three are about prospect &amp; client acquisition</a:t>
            </a:r>
          </a:p>
          <a:p>
            <a:r>
              <a:rPr lang="en-US" sz="4000" dirty="0">
                <a:solidFill>
                  <a:schemeClr val="bg1"/>
                </a:solidFill>
              </a:rPr>
              <a:t>The next three are about client retention &amp; growth</a:t>
            </a:r>
          </a:p>
          <a:p>
            <a:r>
              <a:rPr lang="en-US" sz="4000" dirty="0">
                <a:solidFill>
                  <a:schemeClr val="bg1"/>
                </a:solidFill>
              </a:rPr>
              <a:t>You need specific content and messaging for each stage of the journey, for each persona</a:t>
            </a:r>
          </a:p>
          <a:p>
            <a:r>
              <a:rPr lang="en-US" sz="4000" spc="-150" dirty="0">
                <a:solidFill>
                  <a:schemeClr val="bg1"/>
                </a:solidFill>
              </a:rPr>
              <a:t>Nurture marketing helps move them along the stages</a:t>
            </a:r>
          </a:p>
        </p:txBody>
      </p:sp>
    </p:spTree>
    <p:extLst>
      <p:ext uri="{BB962C8B-B14F-4D97-AF65-F5344CB8AC3E}">
        <p14:creationId xmlns:p14="http://schemas.microsoft.com/office/powerpoint/2010/main" val="29939803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Foundational Marketing Topics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269240" y="1189176"/>
            <a:ext cx="5926287" cy="4455066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765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None/>
              <a:tabLst/>
              <a:defRPr sz="3921" kern="1200" spc="0" baseline="0"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14367" rtl="0" eaLnBrk="1" fontAlgn="auto" latinLnBrk="0" hangingPunct="1">
              <a:lnSpc>
                <a:spcPct val="90000"/>
              </a:lnSpc>
              <a:spcBef>
                <a:spcPts val="784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1961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224097" marR="0" indent="0" algn="l" defTabSz="914367" rtl="0" eaLnBrk="1" fontAlgn="auto" latinLnBrk="0" hangingPunct="1">
              <a:lnSpc>
                <a:spcPct val="90000"/>
              </a:lnSpc>
              <a:spcBef>
                <a:spcPts val="78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None/>
              <a:tabLst/>
              <a:defRPr sz="1372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8193" marR="0" indent="0" algn="l" defTabSz="914367" rtl="0" eaLnBrk="1" fontAlgn="auto" latinLnBrk="0" hangingPunct="1">
              <a:lnSpc>
                <a:spcPct val="90000"/>
              </a:lnSpc>
              <a:spcBef>
                <a:spcPts val="78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None/>
              <a:tabLst/>
              <a:defRPr sz="1372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2290" marR="0" indent="0" algn="l" defTabSz="896386" rtl="0" eaLnBrk="1" fontAlgn="auto" latinLnBrk="0" hangingPunct="1">
              <a:lnSpc>
                <a:spcPct val="90000"/>
              </a:lnSpc>
              <a:spcBef>
                <a:spcPts val="78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None/>
              <a:tabLst/>
              <a:defRPr sz="1372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09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3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77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1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500" dirty="0">
                <a:solidFill>
                  <a:schemeClr val="bg1"/>
                </a:solidFill>
              </a:rPr>
              <a:t>Buyer personas &amp; best clients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500" dirty="0">
                <a:solidFill>
                  <a:schemeClr val="bg2"/>
                </a:solidFill>
              </a:rPr>
              <a:t>The buyer’s journey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500" dirty="0">
                <a:solidFill>
                  <a:schemeClr val="bg1"/>
                </a:solidFill>
              </a:rPr>
              <a:t>Competitive differentiators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500" dirty="0">
                <a:solidFill>
                  <a:schemeClr val="bg1"/>
                </a:solidFill>
              </a:rPr>
              <a:t>Value propositions </a:t>
            </a:r>
            <a:r>
              <a:rPr lang="en-US" sz="3500" spc="-150" dirty="0">
                <a:solidFill>
                  <a:schemeClr val="bg1"/>
                </a:solidFill>
              </a:rPr>
              <a:t>and</a:t>
            </a:r>
            <a:r>
              <a:rPr lang="en-US" sz="3500" dirty="0">
                <a:solidFill>
                  <a:schemeClr val="bg1"/>
                </a:solidFill>
              </a:rPr>
              <a:t> elevator</a:t>
            </a:r>
            <a:r>
              <a:rPr lang="en-US" sz="3500" spc="-150" dirty="0">
                <a:solidFill>
                  <a:schemeClr val="bg1"/>
                </a:solidFill>
              </a:rPr>
              <a:t> pitches</a:t>
            </a: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6588024" y="1189176"/>
            <a:ext cx="5196114" cy="3607689"/>
          </a:xfrm>
          <a:prstGeom prst="rect">
            <a:avLst/>
          </a:prstGeom>
        </p:spPr>
        <p:txBody>
          <a:bodyPr/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765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None/>
              <a:tabLst/>
              <a:defRPr sz="3921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36546" marR="0" indent="-236546" algn="l" defTabSz="914367" rtl="0" eaLnBrk="1" fontAlgn="auto" latinLnBrk="0" hangingPunct="1">
              <a:lnSpc>
                <a:spcPct val="90000"/>
              </a:lnSpc>
              <a:spcBef>
                <a:spcPts val="78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Char char="•"/>
              <a:tabLst/>
              <a:defRPr sz="1961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505774" marR="0" indent="-224097" algn="l" defTabSz="914367" rtl="0" eaLnBrk="1" fontAlgn="auto" latinLnBrk="0" hangingPunct="1">
              <a:lnSpc>
                <a:spcPct val="90000"/>
              </a:lnSpc>
              <a:spcBef>
                <a:spcPts val="78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Char char="•"/>
              <a:tabLst/>
              <a:defRPr sz="1372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9871" marR="0" indent="-224097" algn="l" defTabSz="914367" rtl="0" eaLnBrk="1" fontAlgn="auto" latinLnBrk="0" hangingPunct="1">
              <a:lnSpc>
                <a:spcPct val="90000"/>
              </a:lnSpc>
              <a:spcBef>
                <a:spcPts val="78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Char char="•"/>
              <a:tabLst/>
              <a:defRPr sz="1372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53967" marR="0" indent="-224097" algn="l" defTabSz="896386" rtl="0" eaLnBrk="1" fontAlgn="auto" latinLnBrk="0" hangingPunct="1">
              <a:lnSpc>
                <a:spcPct val="90000"/>
              </a:lnSpc>
              <a:spcBef>
                <a:spcPts val="78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Char char="•"/>
              <a:tabLst/>
              <a:defRPr sz="1372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09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3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77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1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500" dirty="0">
                <a:solidFill>
                  <a:schemeClr val="bg1"/>
                </a:solidFill>
              </a:rPr>
              <a:t>How to tell your story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500" dirty="0">
                <a:solidFill>
                  <a:schemeClr val="bg1"/>
                </a:solidFill>
              </a:rPr>
              <a:t>Content marketing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500" dirty="0">
                <a:solidFill>
                  <a:schemeClr val="bg1"/>
                </a:solidFill>
              </a:rPr>
              <a:t>Advocacy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500" dirty="0">
                <a:solidFill>
                  <a:schemeClr val="bg1"/>
                </a:solidFill>
              </a:rPr>
              <a:t>Build your marketing plan</a:t>
            </a:r>
          </a:p>
        </p:txBody>
      </p:sp>
    </p:spTree>
    <p:extLst>
      <p:ext uri="{BB962C8B-B14F-4D97-AF65-F5344CB8AC3E}">
        <p14:creationId xmlns:p14="http://schemas.microsoft.com/office/powerpoint/2010/main" val="251860826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cloud buyer’s journey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3505" y="6062472"/>
            <a:ext cx="1171575" cy="400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20976"/>
          <a:stretch/>
        </p:blipFill>
        <p:spPr>
          <a:xfrm>
            <a:off x="2584704" y="1650908"/>
            <a:ext cx="7406557" cy="314553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2251809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DC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0846" y="6058160"/>
            <a:ext cx="1347611" cy="4439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6817" y="1666208"/>
            <a:ext cx="6497619" cy="7386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rgbClr val="5C2D91"/>
                </a:solidFill>
              </a:rPr>
              <a:t>Prospect &amp; client acquisition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Nurturing prospects along their journey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665" y="2404872"/>
            <a:ext cx="616267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6268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DC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038" y="5989320"/>
            <a:ext cx="1347611" cy="4439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35787" y="1648768"/>
            <a:ext cx="5904584" cy="7386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rgbClr val="5C2D91"/>
                </a:solidFill>
              </a:rPr>
              <a:t>Client retention &amp; growth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Nurturing clients along their journey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680"/>
          <a:stretch/>
        </p:blipFill>
        <p:spPr>
          <a:xfrm>
            <a:off x="5872959" y="2411042"/>
            <a:ext cx="3829050" cy="308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8382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marketing materials for each stage</a:t>
            </a:r>
          </a:p>
        </p:txBody>
      </p:sp>
      <p:pic>
        <p:nvPicPr>
          <p:cNvPr id="4" name="Picture 3" descr="IDC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4189" y="6071135"/>
            <a:ext cx="1347611" cy="4439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840" y="1819656"/>
            <a:ext cx="7406640" cy="325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8644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Cloud buyer’s goals per stage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96" y="1088136"/>
            <a:ext cx="10241280" cy="554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1322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135" y="2000548"/>
            <a:ext cx="5345865" cy="4331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Nurture marketing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4868833"/>
          </a:xfrm>
        </p:spPr>
        <p:txBody>
          <a:bodyPr/>
          <a:lstStyle/>
          <a:p>
            <a:r>
              <a:rPr lang="en-US" dirty="0"/>
              <a:t>Communications for creating long term relationships</a:t>
            </a:r>
          </a:p>
          <a:p>
            <a:pPr lvl="1"/>
            <a:r>
              <a:rPr lang="en-US" dirty="0"/>
              <a:t>Credibility</a:t>
            </a:r>
          </a:p>
          <a:p>
            <a:pPr lvl="1"/>
            <a:r>
              <a:rPr lang="en-US" dirty="0"/>
              <a:t>Trust</a:t>
            </a:r>
          </a:p>
          <a:p>
            <a:pPr lvl="1"/>
            <a:r>
              <a:rPr lang="en-US" dirty="0"/>
              <a:t>Thought leadership</a:t>
            </a:r>
          </a:p>
          <a:p>
            <a:pPr lvl="1"/>
            <a:endParaRPr lang="en-US" dirty="0"/>
          </a:p>
          <a:p>
            <a:r>
              <a:rPr lang="en-US" dirty="0"/>
              <a:t>How?</a:t>
            </a:r>
          </a:p>
          <a:p>
            <a:pPr lvl="1"/>
            <a:r>
              <a:rPr lang="en-US" dirty="0"/>
              <a:t>Personalized communications</a:t>
            </a:r>
          </a:p>
          <a:p>
            <a:pPr lvl="1"/>
            <a:r>
              <a:rPr lang="en-US" dirty="0"/>
              <a:t>Educating rather than selling</a:t>
            </a:r>
          </a:p>
          <a:p>
            <a:pPr lvl="1"/>
            <a:r>
              <a:rPr lang="en-US" dirty="0"/>
              <a:t>Education imprints you and your company in their mind</a:t>
            </a:r>
          </a:p>
          <a:p>
            <a:pPr lvl="1"/>
            <a:r>
              <a:rPr lang="en-US" dirty="0"/>
              <a:t>Nurturing leads through each stage of the journey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61863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The Pillars of Nurture Marketing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3365024"/>
          </a:xfrm>
        </p:spPr>
        <p:txBody>
          <a:bodyPr/>
          <a:lstStyle/>
          <a:p>
            <a:pPr lvl="1"/>
            <a:r>
              <a:rPr lang="en-US" sz="4000" dirty="0"/>
              <a:t>Reciprocity</a:t>
            </a:r>
          </a:p>
          <a:p>
            <a:pPr lvl="1"/>
            <a:r>
              <a:rPr lang="en-US" sz="4000" dirty="0"/>
              <a:t>Persistence</a:t>
            </a:r>
          </a:p>
          <a:p>
            <a:pPr lvl="1"/>
            <a:r>
              <a:rPr lang="en-US" sz="4000" dirty="0"/>
              <a:t>Consistency</a:t>
            </a:r>
          </a:p>
          <a:p>
            <a:pPr lvl="1"/>
            <a:r>
              <a:rPr lang="en-US" sz="4000" dirty="0"/>
              <a:t>Ethics</a:t>
            </a:r>
          </a:p>
          <a:p>
            <a:pPr lvl="1"/>
            <a:r>
              <a:rPr lang="en-US" sz="4000" dirty="0"/>
              <a:t>Rapport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832" y="2258568"/>
            <a:ext cx="8029015" cy="400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3813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WHITE TEMPLATE">
  <a:themeElements>
    <a:clrScheme name="MPN - Theme 1 Purple">
      <a:dk1>
        <a:srgbClr val="505050"/>
      </a:dk1>
      <a:lt1>
        <a:srgbClr val="FFFFFF"/>
      </a:lt1>
      <a:dk2>
        <a:srgbClr val="32145A"/>
      </a:dk2>
      <a:lt2>
        <a:srgbClr val="00BCF2"/>
      </a:lt2>
      <a:accent1>
        <a:srgbClr val="5C2D91"/>
      </a:accent1>
      <a:accent2>
        <a:srgbClr val="002050"/>
      </a:accent2>
      <a:accent3>
        <a:srgbClr val="004B50"/>
      </a:accent3>
      <a:accent4>
        <a:srgbClr val="BAD80A"/>
      </a:accent4>
      <a:accent5>
        <a:srgbClr val="008272"/>
      </a:accent5>
      <a:accent6>
        <a:srgbClr val="969696"/>
      </a:accent6>
      <a:hlink>
        <a:srgbClr val="32145A"/>
      </a:hlink>
      <a:folHlink>
        <a:srgbClr val="32145A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16-9_Consumer_PURPLE_1" id="{C5B97486-936C-417A-BE45-C6B0449FB8E8}" vid="{344BB025-8AA3-4046-AFFF-C664123BDA93}"/>
    </a:ext>
  </a:extLst>
</a:theme>
</file>

<file path=ppt/theme/theme2.xml><?xml version="1.0" encoding="utf-8"?>
<a:theme xmlns:a="http://schemas.openxmlformats.org/drawingml/2006/main" name="2_WHITE TEMPLATE">
  <a:themeElements>
    <a:clrScheme name="MPN - Theme 1 Purple">
      <a:dk1>
        <a:srgbClr val="505050"/>
      </a:dk1>
      <a:lt1>
        <a:srgbClr val="FFFFFF"/>
      </a:lt1>
      <a:dk2>
        <a:srgbClr val="32145A"/>
      </a:dk2>
      <a:lt2>
        <a:srgbClr val="00BCF2"/>
      </a:lt2>
      <a:accent1>
        <a:srgbClr val="5C2D91"/>
      </a:accent1>
      <a:accent2>
        <a:srgbClr val="002050"/>
      </a:accent2>
      <a:accent3>
        <a:srgbClr val="004B50"/>
      </a:accent3>
      <a:accent4>
        <a:srgbClr val="BAD80A"/>
      </a:accent4>
      <a:accent5>
        <a:srgbClr val="008272"/>
      </a:accent5>
      <a:accent6>
        <a:srgbClr val="969696"/>
      </a:accent6>
      <a:hlink>
        <a:srgbClr val="32145A"/>
      </a:hlink>
      <a:folHlink>
        <a:srgbClr val="32145A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16-9_Consumer_PURPLE_1" id="{C5B97486-936C-417A-BE45-C6B0449FB8E8}" vid="{344BB025-8AA3-4046-AFFF-C664123BDA93}"/>
    </a:ext>
  </a:extLst>
</a:theme>
</file>

<file path=ppt/theme/theme3.xml><?xml version="1.0" encoding="utf-8"?>
<a:theme xmlns:a="http://schemas.openxmlformats.org/drawingml/2006/main" name="3_WHITE TEMPLATE">
  <a:themeElements>
    <a:clrScheme name="MPN - Theme 1 Purple">
      <a:dk1>
        <a:srgbClr val="505050"/>
      </a:dk1>
      <a:lt1>
        <a:srgbClr val="FFFFFF"/>
      </a:lt1>
      <a:dk2>
        <a:srgbClr val="32145A"/>
      </a:dk2>
      <a:lt2>
        <a:srgbClr val="00BCF2"/>
      </a:lt2>
      <a:accent1>
        <a:srgbClr val="5C2D91"/>
      </a:accent1>
      <a:accent2>
        <a:srgbClr val="002050"/>
      </a:accent2>
      <a:accent3>
        <a:srgbClr val="004B50"/>
      </a:accent3>
      <a:accent4>
        <a:srgbClr val="BAD80A"/>
      </a:accent4>
      <a:accent5>
        <a:srgbClr val="008272"/>
      </a:accent5>
      <a:accent6>
        <a:srgbClr val="969696"/>
      </a:accent6>
      <a:hlink>
        <a:srgbClr val="32145A"/>
      </a:hlink>
      <a:folHlink>
        <a:srgbClr val="32145A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16-9_Consumer_PURPLE_1" id="{C5B97486-936C-417A-BE45-C6B0449FB8E8}" vid="{344BB025-8AA3-4046-AFFF-C664123BDA9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D02744B6EBD240A2E9E535E249B097" ma:contentTypeVersion="11" ma:contentTypeDescription="Create a new document." ma:contentTypeScope="" ma:versionID="e1116f5109a686c51f17736b99a9f805">
  <xsd:schema xmlns:xsd="http://www.w3.org/2001/XMLSchema" xmlns:xs="http://www.w3.org/2001/XMLSchema" xmlns:p="http://schemas.microsoft.com/office/2006/metadata/properties" xmlns:ns1="http://schemas.microsoft.com/sharepoint/v3" xmlns:ns2="cf611e66-344d-4389-90b6-86ba05c06dc2" xmlns:ns3="7e99ce3b-cedd-4ea9-b8cb-ce3853bfad13" targetNamespace="http://schemas.microsoft.com/office/2006/metadata/properties" ma:root="true" ma:fieldsID="5b56295cdac60c2bc57c2112e0ff7143" ns1:_="" ns2:_="" ns3:_="">
    <xsd:import namespace="http://schemas.microsoft.com/sharepoint/v3"/>
    <xsd:import namespace="cf611e66-344d-4389-90b6-86ba05c06dc2"/>
    <xsd:import namespace="7e99ce3b-cedd-4ea9-b8cb-ce3853bfad1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1:PublishingStartDate" minOccurs="0"/>
                <xsd:element ref="ns1:PublishingExpirationDate" minOccurs="0"/>
                <xsd:element ref="ns2:SharingHintHash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9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0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611e66-344d-4389-90b6-86ba05c06dc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1" nillable="true" ma:displayName="Sharing Hint Hash" ma:internalName="SharingHintHash" ma:readOnly="true">
      <xsd:simpleType>
        <xsd:restriction base="dms:Text"/>
      </xsd:simple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5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6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9ce3b-cedd-4ea9-b8cb-ce3853bfad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9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4A50DA-8598-4A39-B7FA-C3F7BF6321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F72CCB-AB1D-4D57-BF68-2A6EE2F6A21B}">
  <ds:schemaRefs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cf611e66-344d-4389-90b6-86ba05c06dc2"/>
  </ds:schemaRefs>
</ds:datastoreItem>
</file>

<file path=customXml/itemProps3.xml><?xml version="1.0" encoding="utf-8"?>
<ds:datastoreItem xmlns:ds="http://schemas.openxmlformats.org/officeDocument/2006/customXml" ds:itemID="{C27082B2-F622-49A2-80BA-E361D2A77D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f611e66-344d-4389-90b6-86ba05c06dc2"/>
    <ds:schemaRef ds:uri="7e99ce3b-cedd-4ea9-b8cb-ce3853bfad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5811</TotalTime>
  <Words>338</Words>
  <Application>Microsoft Office PowerPoint</Application>
  <PresentationFormat>Widescreen</PresentationFormat>
  <Paragraphs>74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WHITE TEMPLATE</vt:lpstr>
      <vt:lpstr>2_WHITE TEMPLATE</vt:lpstr>
      <vt:lpstr>3_WHITE TEMPLATE</vt:lpstr>
      <vt:lpstr>Foundational Marketing:  The Buyer’s Journey and Nurture Marketing</vt:lpstr>
      <vt:lpstr>Foundational Marketing Topics</vt:lpstr>
      <vt:lpstr>The cloud buyer’s journey</vt:lpstr>
      <vt:lpstr>Nurturing prospects along their journey</vt:lpstr>
      <vt:lpstr>Nurturing clients along their journey</vt:lpstr>
      <vt:lpstr>Different marketing materials for each stage</vt:lpstr>
      <vt:lpstr>Cloud buyer’s goals per stage</vt:lpstr>
      <vt:lpstr>Nurture marketing</vt:lpstr>
      <vt:lpstr>The Pillars of Nurture Marketing</vt:lpstr>
      <vt:lpstr>Putting this all together</vt:lpstr>
      <vt:lpstr>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buyer’s journey  Delivering the right messages at the right time</dc:title>
  <dc:creator>Jeff Hilton</dc:creator>
  <cp:lastModifiedBy>Greg Hammer</cp:lastModifiedBy>
  <cp:revision>49</cp:revision>
  <dcterms:created xsi:type="dcterms:W3CDTF">2016-09-08T23:46:57Z</dcterms:created>
  <dcterms:modified xsi:type="dcterms:W3CDTF">2018-01-17T19:30:34Z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0x01010068D02744B6EBD240A2E9E535E249B097</vt:lpwstr>
  </property>
</Properties>
</file>